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59" r:id="rId2"/>
    <p:sldId id="523" r:id="rId3"/>
    <p:sldId id="493" r:id="rId4"/>
    <p:sldId id="494" r:id="rId5"/>
    <p:sldId id="522" r:id="rId6"/>
    <p:sldId id="524" r:id="rId7"/>
    <p:sldId id="495" r:id="rId8"/>
    <p:sldId id="531" r:id="rId9"/>
    <p:sldId id="498" r:id="rId10"/>
    <p:sldId id="496" r:id="rId11"/>
    <p:sldId id="497" r:id="rId12"/>
    <p:sldId id="499" r:id="rId13"/>
    <p:sldId id="533" r:id="rId14"/>
    <p:sldId id="532" r:id="rId15"/>
    <p:sldId id="500" r:id="rId16"/>
    <p:sldId id="525" r:id="rId17"/>
    <p:sldId id="492" r:id="rId18"/>
    <p:sldId id="501" r:id="rId19"/>
    <p:sldId id="502" r:id="rId20"/>
    <p:sldId id="503" r:id="rId21"/>
    <p:sldId id="534" r:id="rId22"/>
    <p:sldId id="504" r:id="rId23"/>
    <p:sldId id="505" r:id="rId24"/>
    <p:sldId id="536" r:id="rId25"/>
    <p:sldId id="535" r:id="rId26"/>
    <p:sldId id="506" r:id="rId27"/>
    <p:sldId id="519" r:id="rId28"/>
    <p:sldId id="520" r:id="rId29"/>
    <p:sldId id="521" r:id="rId30"/>
    <p:sldId id="542" r:id="rId31"/>
    <p:sldId id="509" r:id="rId32"/>
    <p:sldId id="537" r:id="rId33"/>
    <p:sldId id="538" r:id="rId34"/>
    <p:sldId id="526" r:id="rId35"/>
    <p:sldId id="510" r:id="rId36"/>
    <p:sldId id="540" r:id="rId37"/>
    <p:sldId id="541" r:id="rId38"/>
    <p:sldId id="511" r:id="rId39"/>
    <p:sldId id="527" r:id="rId40"/>
    <p:sldId id="528" r:id="rId41"/>
    <p:sldId id="513" r:id="rId42"/>
    <p:sldId id="514" r:id="rId43"/>
    <p:sldId id="515" r:id="rId44"/>
    <p:sldId id="516" r:id="rId45"/>
    <p:sldId id="530" r:id="rId46"/>
    <p:sldId id="517" r:id="rId47"/>
    <p:sldId id="539" r:id="rId48"/>
    <p:sldId id="51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A62680-0414-4712-8BF3-54F401BCEA39}">
          <p14:sldIdLst>
            <p14:sldId id="259"/>
            <p14:sldId id="523"/>
            <p14:sldId id="493"/>
            <p14:sldId id="494"/>
            <p14:sldId id="522"/>
            <p14:sldId id="524"/>
            <p14:sldId id="495"/>
            <p14:sldId id="531"/>
            <p14:sldId id="498"/>
            <p14:sldId id="496"/>
            <p14:sldId id="497"/>
            <p14:sldId id="499"/>
            <p14:sldId id="533"/>
            <p14:sldId id="532"/>
            <p14:sldId id="500"/>
            <p14:sldId id="525"/>
            <p14:sldId id="492"/>
            <p14:sldId id="501"/>
            <p14:sldId id="502"/>
            <p14:sldId id="503"/>
            <p14:sldId id="534"/>
            <p14:sldId id="504"/>
            <p14:sldId id="505"/>
            <p14:sldId id="536"/>
            <p14:sldId id="535"/>
            <p14:sldId id="506"/>
            <p14:sldId id="519"/>
            <p14:sldId id="520"/>
            <p14:sldId id="521"/>
            <p14:sldId id="542"/>
            <p14:sldId id="509"/>
            <p14:sldId id="537"/>
            <p14:sldId id="538"/>
            <p14:sldId id="526"/>
            <p14:sldId id="510"/>
            <p14:sldId id="540"/>
            <p14:sldId id="541"/>
            <p14:sldId id="511"/>
            <p14:sldId id="527"/>
            <p14:sldId id="528"/>
            <p14:sldId id="513"/>
            <p14:sldId id="514"/>
            <p14:sldId id="515"/>
            <p14:sldId id="516"/>
            <p14:sldId id="530"/>
            <p14:sldId id="517"/>
            <p14:sldId id="539"/>
            <p14:sldId id="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FF"/>
    <a:srgbClr val="B07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37" autoAdjust="0"/>
  </p:normalViewPr>
  <p:slideViewPr>
    <p:cSldViewPr>
      <p:cViewPr varScale="1">
        <p:scale>
          <a:sx n="108" d="100"/>
          <a:sy n="108" d="100"/>
        </p:scale>
        <p:origin x="106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84DBB-6228-42E2-8BE2-B5B89DE36B0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6F42D-BF06-49B9-B552-461889774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55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8610600" cy="1295400"/>
          </a:xfrm>
        </p:spPr>
        <p:txBody>
          <a:bodyPr anchor="t" anchorCtr="0">
            <a:noAutofit/>
          </a:bodyPr>
          <a:lstStyle>
            <a:lvl1pPr algn="l">
              <a:defRPr sz="3200">
                <a:solidFill>
                  <a:srgbClr val="0070C0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3790950"/>
            <a:ext cx="5715000" cy="184785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 Black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11/11/2020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106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501968"/>
            <a:ext cx="2289048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9793815C-EA6D-40C7-9E91-479112874C2D}" type="datetime1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96430"/>
            <a:ext cx="4797552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501968"/>
            <a:ext cx="609600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2DD2A927-C669-46EB-947E-64BB8CE60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10600" cy="5257800"/>
          </a:xfrm>
        </p:spPr>
        <p:txBody>
          <a:bodyPr/>
          <a:lstStyle>
            <a:lvl1pPr marL="168275" indent="-168275">
              <a:defRPr sz="2000">
                <a:latin typeface="Times New Roman" pitchFamily="18" charset="0"/>
                <a:cs typeface="Times New Roman" pitchFamily="18" charset="0"/>
              </a:defRPr>
            </a:lvl1pPr>
            <a:lvl2pPr marL="461963" indent="-188913">
              <a:defRPr sz="1800">
                <a:latin typeface="Times New Roman" pitchFamily="18" charset="0"/>
                <a:cs typeface="Times New Roman" pitchFamily="18" charset="0"/>
              </a:defRPr>
            </a:lvl2pPr>
            <a:lvl3pPr marL="746125" indent="-152400">
              <a:defRPr sz="1600">
                <a:latin typeface="Times New Roman" pitchFamily="18" charset="0"/>
                <a:cs typeface="Times New Roman" pitchFamily="18" charset="0"/>
              </a:defRPr>
            </a:lvl3pPr>
            <a:lvl4pPr marL="1031875" indent="-163513">
              <a:defRPr sz="1400">
                <a:latin typeface="Times New Roman" pitchFamily="18" charset="0"/>
                <a:cs typeface="Times New Roman" pitchFamily="18" charset="0"/>
              </a:defRPr>
            </a:lvl4pPr>
            <a:lvl5pPr marL="1317625" indent="-174625">
              <a:buFont typeface="Arial" panose="020B0604020202020204" pitchFamily="34" charset="0"/>
              <a:buChar char="•"/>
              <a:defRPr sz="12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  <a:prstGeom prst="rect">
            <a:avLst/>
          </a:prstGeom>
        </p:spPr>
        <p:txBody>
          <a:bodyPr/>
          <a:lstStyle/>
          <a:p>
            <a:fld id="{6DF0B6F7-A95D-415F-AB9C-947ED3F9C7B2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5257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52608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11/11/2020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343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343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5257800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477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6172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492240"/>
            <a:ext cx="2289048" cy="365760"/>
          </a:xfrm>
          <a:prstGeom prst="rect">
            <a:avLst/>
          </a:prstGeom>
        </p:spPr>
        <p:txBody>
          <a:bodyPr/>
          <a:lstStyle/>
          <a:p>
            <a:fld id="{9793815C-EA6D-40C7-9E91-479112874C2D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86702"/>
            <a:ext cx="4797552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240"/>
            <a:ext cx="6096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DBA0D2F6-DF7A-40A9-B654-D40E4E483C8E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/>
          <a:lstStyle/>
          <a:p>
            <a:fld id="{2DD2A927-C669-46EB-947E-64BB8CE6050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2578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533400" y="6501968"/>
            <a:ext cx="2289048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9793815C-EA6D-40C7-9E91-479112874C2D}" type="datetime1">
              <a:rPr lang="en-US" smtClean="0"/>
              <a:pPr/>
              <a:t>11/11/2020</a:t>
            </a:fld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648" y="6496430"/>
            <a:ext cx="4797552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501968"/>
            <a:ext cx="609600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2DD2A927-C669-46EB-947E-64BB8CE6050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randomBar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rgbClr val="0070C0"/>
          </a:solidFill>
          <a:latin typeface="Arial Black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tx1"/>
        </a:buClr>
        <a:buSzPct val="76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4150" algn="l" rtl="0" eaLnBrk="1" latinLnBrk="0" hangingPunct="1">
        <a:spcBef>
          <a:spcPts val="500"/>
        </a:spcBef>
        <a:buClr>
          <a:schemeClr val="tx1"/>
        </a:buClr>
        <a:buSzPct val="76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9225" algn="l" rtl="0" eaLnBrk="1" latinLnBrk="0" hangingPunct="1">
        <a:spcBef>
          <a:spcPts val="500"/>
        </a:spcBef>
        <a:buClr>
          <a:schemeClr val="tx1"/>
        </a:buClr>
        <a:buSzPct val="76000"/>
        <a:buFont typeface="Arial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-160338" algn="l" rtl="0" eaLnBrk="1" latinLnBrk="0" hangingPunct="1">
        <a:spcBef>
          <a:spcPts val="400"/>
        </a:spcBef>
        <a:buClr>
          <a:schemeClr val="tx1"/>
        </a:buClr>
        <a:buSzPct val="70000"/>
        <a:buFont typeface="Arial" pitchFamily="34" charset="0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tx1"/>
        </a:buClr>
        <a:buSzPct val="70000"/>
        <a:buFont typeface="Wingdings"/>
        <a:buChar char="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71.png"/><Relationship Id="rId3" Type="http://schemas.openxmlformats.org/officeDocument/2006/relationships/image" Target="../media/image28.png"/><Relationship Id="rId7" Type="http://schemas.openxmlformats.org/officeDocument/2006/relationships/image" Target="../media/image211.png"/><Relationship Id="rId12" Type="http://schemas.openxmlformats.org/officeDocument/2006/relationships/image" Target="../media/image261.png"/><Relationship Id="rId17" Type="http://schemas.openxmlformats.org/officeDocument/2006/relationships/image" Target="../media/image31.png"/><Relationship Id="rId2" Type="http://schemas.openxmlformats.org/officeDocument/2006/relationships/image" Target="../media/image2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190.png"/><Relationship Id="rId15" Type="http://schemas.openxmlformats.org/officeDocument/2006/relationships/image" Target="../media/image29.png"/><Relationship Id="rId10" Type="http://schemas.openxmlformats.org/officeDocument/2006/relationships/image" Target="../media/image242.png"/><Relationship Id="rId4" Type="http://schemas.openxmlformats.org/officeDocument/2006/relationships/image" Target="../media/image181.png"/><Relationship Id="rId9" Type="http://schemas.openxmlformats.org/officeDocument/2006/relationships/image" Target="../media/image231.png"/><Relationship Id="rId14" Type="http://schemas.openxmlformats.org/officeDocument/2006/relationships/image" Target="../media/image2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acweb.cs.depaul.edu/andre/gam325/week10.htm" TargetMode="Externa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80.png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.png"/><Relationship Id="rId5" Type="http://schemas.openxmlformats.org/officeDocument/2006/relationships/image" Target="../media/image370.png"/><Relationship Id="rId10" Type="http://schemas.openxmlformats.org/officeDocument/2006/relationships/image" Target="../media/image42.png"/><Relationship Id="rId4" Type="http://schemas.openxmlformats.org/officeDocument/2006/relationships/image" Target="../media/image360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https://en.wikipedia.org/wiki/Cubic_Hermite_spline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microsoft.com/office/2007/relationships/hdphoto" Target="../media/hdphoto1.wdp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omax.github.io/bezierinfo/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s://en.wikipedia.org/wiki/B%C3%A9zier_curv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pomax.github.io/bezierinfo/#contro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hyperlink" Target="http://facweb.cs.depaul.edu/andre/gam325/linearalgebrasafetyrules.html" TargetMode="External"/><Relationship Id="rId4" Type="http://schemas.openxmlformats.org/officeDocument/2006/relationships/hyperlink" Target="https://pomax.github.io/bezierinfo/#matrix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pomax.github.io/bezierinfo/#trac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omax.github.io/bezierinfo/#projections" TargetMode="External"/><Relationship Id="rId7" Type="http://schemas.openxmlformats.org/officeDocument/2006/relationships/image" Target="../media/image88.png"/><Relationship Id="rId2" Type="http://schemas.openxmlformats.org/officeDocument/2006/relationships/hyperlink" Target="https://www.youtube.com/watch?v=KYQ4JlWWLs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pomax.github.io/bezierinfo/#flattenin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2.wp.com/devblog.aliasinggames.com/wp-content/uploads/2016/03/lerp2.gi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lerp" TargetMode="External"/><Relationship Id="rId2" Type="http://schemas.openxmlformats.org/officeDocument/2006/relationships/hyperlink" Target="https://www.ljll.math.upmc.fr/~frey/papers/scientific%20visualisation/Shoemake%20K.,%20Quaternions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3.png"/><Relationship Id="rId9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 325/425: </a:t>
            </a:r>
            <a:br>
              <a:rPr lang="en-US" dirty="0" smtClean="0"/>
            </a:br>
            <a:r>
              <a:rPr lang="en-US" dirty="0" smtClean="0"/>
              <a:t>Applied 3D Geometry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10:</a:t>
            </a:r>
          </a:p>
          <a:p>
            <a:r>
              <a:rPr lang="en-US" dirty="0" smtClean="0"/>
              <a:t>Interpolation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9367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Curve</a:t>
            </a:r>
            <a:r>
              <a:rPr lang="en-US" dirty="0"/>
              <a:t> </a:t>
            </a:r>
            <a:r>
              <a:rPr lang="en-US" dirty="0" smtClean="0"/>
              <a:t>and Interpolation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want a parametric curve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) based on a given set </a:t>
                </a:r>
                <a:r>
                  <a:rPr lang="en-US" dirty="0"/>
                  <a:t>of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There are a few issues to consider:</a:t>
                </a:r>
              </a:p>
              <a:p>
                <a:pPr marL="457200" lvl="1" indent="-163513">
                  <a:buSzPct val="100000"/>
                  <a:buFont typeface="+mj-lt"/>
                  <a:buAutoNum type="arabicPeriod"/>
                </a:pPr>
                <a:r>
                  <a:rPr lang="en-US" dirty="0" smtClean="0"/>
                  <a:t> </a:t>
                </a:r>
                <a:r>
                  <a:rPr lang="en-US" sz="1600" i="1" dirty="0" smtClean="0"/>
                  <a:t>Q</a:t>
                </a:r>
                <a:r>
                  <a:rPr lang="en-US" sz="1600" dirty="0" smtClean="0"/>
                  <a:t> should be </a:t>
                </a:r>
                <a:r>
                  <a:rPr lang="en-US" sz="1600" u="sng" dirty="0" smtClean="0"/>
                  <a:t>continuous</a:t>
                </a:r>
                <a:r>
                  <a:rPr lang="en-US" sz="1600" dirty="0" smtClean="0"/>
                  <a:t>. For any </a:t>
                </a:r>
                <a:r>
                  <a:rPr lang="en-US" sz="1600" i="1" dirty="0" smtClean="0"/>
                  <a:t>c</a:t>
                </a:r>
                <a:r>
                  <a:rPr lang="en-US" sz="1600" dirty="0" smtClean="0"/>
                  <a:t> in the domain,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→</m:t>
                            </m:r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/>
                          </a:rPr>
                          <m:t>𝑄</m:t>
                        </m:r>
                        <m:r>
                          <a:rPr lang="en-US" sz="1600" b="0" i="1" smtClean="0">
                            <a:latin typeface="Cambria Math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 smtClean="0"/>
              </a:p>
              <a:p>
                <a:pPr marL="577849" lvl="2" indent="0">
                  <a:buSzPct val="100000"/>
                  <a:buNone/>
                </a:pPr>
                <a:r>
                  <a:rPr lang="en-US" i="1" dirty="0" smtClean="0"/>
                  <a:t>i.e.: There should be no gaps. This is called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i="1" dirty="0" smtClean="0"/>
                  <a:t> continuity</a:t>
                </a:r>
              </a:p>
              <a:p>
                <a:pPr marL="457200" lvl="1" indent="-163513">
                  <a:buSzPct val="100000"/>
                  <a:buFont typeface="+mj-lt"/>
                  <a:buAutoNum type="arabicPeriod"/>
                </a:pPr>
                <a:r>
                  <a:rPr lang="en-US" sz="1600" dirty="0" smtClean="0"/>
                  <a:t>The </a:t>
                </a:r>
                <a:r>
                  <a:rPr lang="en-US" sz="1600" i="1" dirty="0" smtClean="0"/>
                  <a:t>rate of change</a:t>
                </a:r>
                <a:r>
                  <a:rPr lang="en-US" sz="1600" dirty="0" smtClean="0"/>
                  <a:t> should be </a:t>
                </a:r>
                <a:r>
                  <a:rPr lang="en-US" sz="1600" u="sng" dirty="0" smtClean="0"/>
                  <a:t>smooth</a:t>
                </a:r>
                <a:r>
                  <a:rPr lang="en-US" sz="1600" dirty="0" smtClean="0"/>
                  <a:t> (i.e.: the first derivative, 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𝑄</m:t>
                    </m:r>
                    <m:r>
                      <a:rPr lang="en-US" sz="16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sz="1600" dirty="0" smtClean="0"/>
                  <a:t>, is continuous)</a:t>
                </a:r>
              </a:p>
              <a:p>
                <a:pPr marL="577850" lvl="2" indent="0">
                  <a:buSzPct val="100000"/>
                  <a:buNone/>
                </a:pPr>
                <a:r>
                  <a:rPr lang="en-US" i="1" dirty="0"/>
                  <a:t>i.e.: </a:t>
                </a:r>
                <a:r>
                  <a:rPr lang="en-US" i="1" dirty="0" smtClean="0"/>
                  <a:t>No sharp points. This is called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/>
                  <a:t> continuity</a:t>
                </a:r>
                <a:endParaRPr lang="en-US" i="1" dirty="0" smtClean="0"/>
              </a:p>
              <a:p>
                <a:pPr marL="0" indent="0">
                  <a:buSzPct val="100000"/>
                  <a:buNone/>
                </a:pPr>
                <a:endParaRPr lang="en-US" sz="800" dirty="0" smtClean="0"/>
              </a:p>
              <a:p>
                <a:pPr marL="0" indent="0">
                  <a:buSzPct val="100000"/>
                  <a:buNone/>
                </a:pPr>
                <a:r>
                  <a:rPr lang="en-US" dirty="0" smtClean="0"/>
                  <a:t>Constructing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 out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’s directly is generally impractical.</a:t>
                </a:r>
              </a:p>
              <a:p>
                <a:pPr marL="293688" lvl="1" indent="0">
                  <a:buSzPct val="100000"/>
                  <a:buNone/>
                </a:pPr>
                <a:r>
                  <a:rPr lang="en-US" sz="1600" i="1" dirty="0" smtClean="0"/>
                  <a:t>Curve-fitting 100 points means we need an 99-th degree polynomial!</a:t>
                </a:r>
              </a:p>
              <a:p>
                <a:pPr marL="0" indent="0">
                  <a:buSzPct val="100000"/>
                  <a:buNone/>
                </a:pPr>
                <a:r>
                  <a:rPr lang="en-US" dirty="0" smtClean="0"/>
                  <a:t>Instead, we’ll create a </a:t>
                </a:r>
                <a:r>
                  <a:rPr lang="en-US" i="1" dirty="0" smtClean="0"/>
                  <a:t>piecewise curve </a:t>
                </a:r>
                <a:r>
                  <a:rPr lang="en-US" dirty="0" smtClean="0"/>
                  <a:t>or </a:t>
                </a:r>
                <a:r>
                  <a:rPr lang="en-US" i="1" u="sng" dirty="0" smtClean="0"/>
                  <a:t>spline</a:t>
                </a:r>
                <a:r>
                  <a:rPr lang="en-US" dirty="0" smtClean="0"/>
                  <a:t>: using a subset of </a:t>
                </a:r>
                <a:r>
                  <a:rPr lang="en-US" u="sng" dirty="0" smtClean="0"/>
                  <a:t>sequential</a:t>
                </a:r>
                <a:r>
                  <a:rPr lang="en-US" dirty="0" smtClean="0"/>
                  <a:t> points (2, 3 or 4 in our case), we’ll create curve segments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etc.</a:t>
                </a:r>
              </a:p>
              <a:p>
                <a:pPr marL="457200" lvl="1" indent="-163513">
                  <a:buSzPct val="100000"/>
                </a:pPr>
                <a:r>
                  <a:rPr lang="en-US" sz="1600" dirty="0" smtClean="0"/>
                  <a:t>To compute </a:t>
                </a:r>
                <a:r>
                  <a:rPr lang="en-US" sz="1600" i="1" dirty="0" smtClean="0"/>
                  <a:t>Q</a:t>
                </a:r>
                <a:r>
                  <a:rPr lang="en-US" sz="1600" dirty="0" smtClean="0"/>
                  <a:t>(</a:t>
                </a:r>
                <a:r>
                  <a:rPr lang="en-US" sz="1600" i="1" dirty="0" smtClean="0"/>
                  <a:t>t</a:t>
                </a:r>
                <a:r>
                  <a:rPr lang="en-US" sz="1600" dirty="0" smtClean="0"/>
                  <a:t>):</a:t>
                </a:r>
              </a:p>
              <a:p>
                <a:pPr marL="801688" lvl="2" indent="-223838">
                  <a:buSzPct val="100000"/>
                  <a:tabLst>
                    <a:tab pos="690563" algn="l"/>
                  </a:tabLst>
                </a:pPr>
                <a:r>
                  <a:rPr lang="en-US" dirty="0"/>
                  <a:t>From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, </a:t>
                </a:r>
                <a:r>
                  <a:rPr lang="en-US" dirty="0"/>
                  <a:t>identify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segment is </a:t>
                </a:r>
                <a:r>
                  <a:rPr lang="en-US" dirty="0" smtClean="0"/>
                  <a:t>applicable</a:t>
                </a:r>
                <a:endParaRPr lang="en-US" i="1" dirty="0" smtClean="0"/>
              </a:p>
              <a:p>
                <a:pPr marL="801688" lvl="2" indent="-223838">
                  <a:buSzPct val="100000"/>
                  <a:tabLst>
                    <a:tab pos="690563" algn="l"/>
                  </a:tabLst>
                </a:pPr>
                <a:r>
                  <a:rPr lang="en-US" dirty="0" smtClean="0"/>
                  <a:t>Compute the curve value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801688" lvl="2" indent="-223838">
                  <a:buSzPct val="100000"/>
                  <a:tabLst>
                    <a:tab pos="690563" algn="l"/>
                  </a:tabLst>
                </a:pPr>
                <a:endParaRPr lang="en-US" sz="800" dirty="0"/>
              </a:p>
              <a:p>
                <a:pPr lvl="1">
                  <a:buSzPct val="100000"/>
                  <a:tabLst>
                    <a:tab pos="690563" algn="l"/>
                  </a:tabLst>
                </a:pPr>
                <a:r>
                  <a:rPr lang="en-US" dirty="0" smtClean="0"/>
                  <a:t>We will </a:t>
                </a:r>
                <a:r>
                  <a:rPr lang="en-US" u="sng" dirty="0" smtClean="0"/>
                  <a:t>definitely</a:t>
                </a:r>
                <a:r>
                  <a:rPr lang="en-US" dirty="0" smtClean="0"/>
                  <a:t> require that </a:t>
                </a:r>
                <a:r>
                  <a:rPr lang="en-US" i="1" dirty="0" smtClean="0"/>
                  <a:t>Q</a:t>
                </a:r>
                <a:r>
                  <a:rPr lang="en-US" dirty="0"/>
                  <a:t> </a:t>
                </a:r>
                <a:r>
                  <a:rPr lang="en-US" dirty="0" smtClean="0"/>
                  <a:t>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 smtClean="0"/>
                  <a:t>continuity (no gaps between segments). </a:t>
                </a:r>
              </a:p>
              <a:p>
                <a:pPr lvl="1">
                  <a:buSzPct val="100000"/>
                  <a:tabLst>
                    <a:tab pos="690563" algn="l"/>
                  </a:tabLst>
                </a:pPr>
                <a:r>
                  <a:rPr lang="en-US" dirty="0" smtClean="0"/>
                  <a:t>Different interpolation methods may or may not result in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 having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/>
                  <a:t> continuity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 b="-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69313"/>
            <a:ext cx="3354387" cy="140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858000" y="1676400"/>
            <a:ext cx="2438400" cy="6858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Side note:  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Yes, we need a little bit of calculus for today’s lecture. Hopefully it won’t be too bad…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667375" y="4781931"/>
            <a:ext cx="1371600" cy="866751"/>
            <a:chOff x="5667375" y="4781931"/>
            <a:chExt cx="1371600" cy="866751"/>
          </a:xfrm>
        </p:grpSpPr>
        <p:sp>
          <p:nvSpPr>
            <p:cNvPr id="5" name="Oval 4"/>
            <p:cNvSpPr/>
            <p:nvPr/>
          </p:nvSpPr>
          <p:spPr>
            <a:xfrm>
              <a:off x="5667375" y="4781931"/>
              <a:ext cx="1371600" cy="685800"/>
            </a:xfrm>
            <a:prstGeom prst="ellips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744095" y="5340905"/>
                  <a:ext cx="4332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95" y="5340905"/>
                  <a:ext cx="433259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6734176" y="4799149"/>
            <a:ext cx="1170578" cy="1144797"/>
            <a:chOff x="6734176" y="4799149"/>
            <a:chExt cx="1170578" cy="1144797"/>
          </a:xfrm>
        </p:grpSpPr>
        <p:sp>
          <p:nvSpPr>
            <p:cNvPr id="8" name="Oval 7"/>
            <p:cNvSpPr/>
            <p:nvPr/>
          </p:nvSpPr>
          <p:spPr>
            <a:xfrm>
              <a:off x="6734176" y="4799149"/>
              <a:ext cx="1170578" cy="1144797"/>
            </a:xfrm>
            <a:custGeom>
              <a:avLst/>
              <a:gdLst>
                <a:gd name="connsiteX0" fmla="*/ 0 w 1084688"/>
                <a:gd name="connsiteY0" fmla="*/ 609600 h 1219199"/>
                <a:gd name="connsiteX1" fmla="*/ 542344 w 1084688"/>
                <a:gd name="connsiteY1" fmla="*/ 0 h 1219199"/>
                <a:gd name="connsiteX2" fmla="*/ 1084688 w 1084688"/>
                <a:gd name="connsiteY2" fmla="*/ 609600 h 1219199"/>
                <a:gd name="connsiteX3" fmla="*/ 542344 w 1084688"/>
                <a:gd name="connsiteY3" fmla="*/ 1219200 h 1219199"/>
                <a:gd name="connsiteX4" fmla="*/ 0 w 1084688"/>
                <a:gd name="connsiteY4" fmla="*/ 609600 h 1219199"/>
                <a:gd name="connsiteX0" fmla="*/ 18 w 1084706"/>
                <a:gd name="connsiteY0" fmla="*/ 485775 h 1095375"/>
                <a:gd name="connsiteX1" fmla="*/ 528075 w 1084706"/>
                <a:gd name="connsiteY1" fmla="*/ 0 h 1095375"/>
                <a:gd name="connsiteX2" fmla="*/ 1084706 w 1084706"/>
                <a:gd name="connsiteY2" fmla="*/ 485775 h 1095375"/>
                <a:gd name="connsiteX3" fmla="*/ 542362 w 1084706"/>
                <a:gd name="connsiteY3" fmla="*/ 1095375 h 1095375"/>
                <a:gd name="connsiteX4" fmla="*/ 18 w 1084706"/>
                <a:gd name="connsiteY4" fmla="*/ 485775 h 1095375"/>
                <a:gd name="connsiteX0" fmla="*/ 5379 w 1090067"/>
                <a:gd name="connsiteY0" fmla="*/ 485775 h 1095375"/>
                <a:gd name="connsiteX1" fmla="*/ 533436 w 1090067"/>
                <a:gd name="connsiteY1" fmla="*/ 0 h 1095375"/>
                <a:gd name="connsiteX2" fmla="*/ 1090067 w 1090067"/>
                <a:gd name="connsiteY2" fmla="*/ 485775 h 1095375"/>
                <a:gd name="connsiteX3" fmla="*/ 547723 w 1090067"/>
                <a:gd name="connsiteY3" fmla="*/ 1095375 h 1095375"/>
                <a:gd name="connsiteX4" fmla="*/ 5379 w 1090067"/>
                <a:gd name="connsiteY4" fmla="*/ 485775 h 1095375"/>
                <a:gd name="connsiteX0" fmla="*/ 4246 w 1053215"/>
                <a:gd name="connsiteY0" fmla="*/ 232364 h 1110395"/>
                <a:gd name="connsiteX1" fmla="*/ 496584 w 1053215"/>
                <a:gd name="connsiteY1" fmla="*/ 10908 h 1110395"/>
                <a:gd name="connsiteX2" fmla="*/ 1053215 w 1053215"/>
                <a:gd name="connsiteY2" fmla="*/ 496683 h 1110395"/>
                <a:gd name="connsiteX3" fmla="*/ 510871 w 1053215"/>
                <a:gd name="connsiteY3" fmla="*/ 1106283 h 1110395"/>
                <a:gd name="connsiteX4" fmla="*/ 4246 w 1053215"/>
                <a:gd name="connsiteY4" fmla="*/ 232364 h 1110395"/>
                <a:gd name="connsiteX0" fmla="*/ 4246 w 1071912"/>
                <a:gd name="connsiteY0" fmla="*/ 232364 h 1110395"/>
                <a:gd name="connsiteX1" fmla="*/ 496584 w 1071912"/>
                <a:gd name="connsiteY1" fmla="*/ 10908 h 1110395"/>
                <a:gd name="connsiteX2" fmla="*/ 1053215 w 1071912"/>
                <a:gd name="connsiteY2" fmla="*/ 496683 h 1110395"/>
                <a:gd name="connsiteX3" fmla="*/ 510871 w 1071912"/>
                <a:gd name="connsiteY3" fmla="*/ 1106283 h 1110395"/>
                <a:gd name="connsiteX4" fmla="*/ 4246 w 1071912"/>
                <a:gd name="connsiteY4" fmla="*/ 232364 h 1110395"/>
                <a:gd name="connsiteX0" fmla="*/ 4246 w 1071912"/>
                <a:gd name="connsiteY0" fmla="*/ 232364 h 1110193"/>
                <a:gd name="connsiteX1" fmla="*/ 496584 w 1071912"/>
                <a:gd name="connsiteY1" fmla="*/ 10908 h 1110193"/>
                <a:gd name="connsiteX2" fmla="*/ 1053215 w 1071912"/>
                <a:gd name="connsiteY2" fmla="*/ 496683 h 1110193"/>
                <a:gd name="connsiteX3" fmla="*/ 510871 w 1071912"/>
                <a:gd name="connsiteY3" fmla="*/ 1106283 h 1110193"/>
                <a:gd name="connsiteX4" fmla="*/ 4246 w 1071912"/>
                <a:gd name="connsiteY4" fmla="*/ 232364 h 1110193"/>
                <a:gd name="connsiteX0" fmla="*/ 4319 w 1113788"/>
                <a:gd name="connsiteY0" fmla="*/ 223509 h 1097755"/>
                <a:gd name="connsiteX1" fmla="*/ 496657 w 1113788"/>
                <a:gd name="connsiteY1" fmla="*/ 2053 h 1097755"/>
                <a:gd name="connsiteX2" fmla="*/ 1096150 w 1113788"/>
                <a:gd name="connsiteY2" fmla="*/ 311616 h 1097755"/>
                <a:gd name="connsiteX3" fmla="*/ 510944 w 1113788"/>
                <a:gd name="connsiteY3" fmla="*/ 1097428 h 1097755"/>
                <a:gd name="connsiteX4" fmla="*/ 4319 w 1113788"/>
                <a:gd name="connsiteY4" fmla="*/ 223509 h 1097755"/>
                <a:gd name="connsiteX0" fmla="*/ 4278 w 1090507"/>
                <a:gd name="connsiteY0" fmla="*/ 230976 h 1104898"/>
                <a:gd name="connsiteX1" fmla="*/ 496616 w 1090507"/>
                <a:gd name="connsiteY1" fmla="*/ 9520 h 1104898"/>
                <a:gd name="connsiteX2" fmla="*/ 1072296 w 1090507"/>
                <a:gd name="connsiteY2" fmla="*/ 240502 h 1104898"/>
                <a:gd name="connsiteX3" fmla="*/ 510903 w 1090507"/>
                <a:gd name="connsiteY3" fmla="*/ 1104895 h 1104898"/>
                <a:gd name="connsiteX4" fmla="*/ 4278 w 1090507"/>
                <a:gd name="connsiteY4" fmla="*/ 230976 h 1104898"/>
                <a:gd name="connsiteX0" fmla="*/ 3644 w 1173621"/>
                <a:gd name="connsiteY0" fmla="*/ 144494 h 1106864"/>
                <a:gd name="connsiteX1" fmla="*/ 579326 w 1173621"/>
                <a:gd name="connsiteY1" fmla="*/ 11144 h 1106864"/>
                <a:gd name="connsiteX2" fmla="*/ 1155006 w 1173621"/>
                <a:gd name="connsiteY2" fmla="*/ 242126 h 1106864"/>
                <a:gd name="connsiteX3" fmla="*/ 593613 w 1173621"/>
                <a:gd name="connsiteY3" fmla="*/ 1106519 h 1106864"/>
                <a:gd name="connsiteX4" fmla="*/ 3644 w 1173621"/>
                <a:gd name="connsiteY4" fmla="*/ 144494 h 1106864"/>
                <a:gd name="connsiteX0" fmla="*/ 0 w 1170429"/>
                <a:gd name="connsiteY0" fmla="*/ 186695 h 1149065"/>
                <a:gd name="connsiteX1" fmla="*/ 589969 w 1170429"/>
                <a:gd name="connsiteY1" fmla="*/ 5720 h 1149065"/>
                <a:gd name="connsiteX2" fmla="*/ 1151362 w 1170429"/>
                <a:gd name="connsiteY2" fmla="*/ 284327 h 1149065"/>
                <a:gd name="connsiteX3" fmla="*/ 589969 w 1170429"/>
                <a:gd name="connsiteY3" fmla="*/ 1148720 h 1149065"/>
                <a:gd name="connsiteX4" fmla="*/ 0 w 1170429"/>
                <a:gd name="connsiteY4" fmla="*/ 186695 h 1149065"/>
                <a:gd name="connsiteX0" fmla="*/ 0 w 1170578"/>
                <a:gd name="connsiteY0" fmla="*/ 182427 h 1144797"/>
                <a:gd name="connsiteX1" fmla="*/ 589969 w 1170578"/>
                <a:gd name="connsiteY1" fmla="*/ 1452 h 1144797"/>
                <a:gd name="connsiteX2" fmla="*/ 1151362 w 1170578"/>
                <a:gd name="connsiteY2" fmla="*/ 280059 h 1144797"/>
                <a:gd name="connsiteX3" fmla="*/ 589969 w 1170578"/>
                <a:gd name="connsiteY3" fmla="*/ 1144452 h 1144797"/>
                <a:gd name="connsiteX4" fmla="*/ 0 w 1170578"/>
                <a:gd name="connsiteY4" fmla="*/ 182427 h 114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0578" h="1144797">
                  <a:moveTo>
                    <a:pt x="0" y="182427"/>
                  </a:moveTo>
                  <a:cubicBezTo>
                    <a:pt x="0" y="-8073"/>
                    <a:pt x="393312" y="1849"/>
                    <a:pt x="589969" y="1452"/>
                  </a:cubicBezTo>
                  <a:cubicBezTo>
                    <a:pt x="786626" y="1055"/>
                    <a:pt x="1272805" y="-35183"/>
                    <a:pt x="1151362" y="280059"/>
                  </a:cubicBezTo>
                  <a:cubicBezTo>
                    <a:pt x="1037062" y="597682"/>
                    <a:pt x="781863" y="1160724"/>
                    <a:pt x="589969" y="1144452"/>
                  </a:cubicBezTo>
                  <a:cubicBezTo>
                    <a:pt x="398075" y="1128180"/>
                    <a:pt x="0" y="372927"/>
                    <a:pt x="0" y="182427"/>
                  </a:cubicBezTo>
                  <a:close/>
                </a:path>
              </a:pathLst>
            </a:custGeom>
            <a:noFill/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09908" y="5636169"/>
                  <a:ext cx="4290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908" y="5636169"/>
                  <a:ext cx="429092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5623540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51" y="1600200"/>
            <a:ext cx="2196089" cy="1755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Spline Interpolation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For linear interpolation, we use consecutive pairs of points from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and create a parametric lines.</a:t>
                </a:r>
              </a:p>
              <a:p>
                <a:pPr marL="293688" lvl="1" indent="0">
                  <a:buNone/>
                </a:pPr>
                <a:endParaRPr lang="en-US" sz="800" dirty="0" smtClean="0"/>
              </a:p>
              <a:p>
                <a:pPr marL="457200" lvl="1" indent="-163513"/>
                <a:r>
                  <a:rPr lang="en-US" dirty="0"/>
                  <a:t>There will be </a:t>
                </a:r>
                <a:r>
                  <a:rPr lang="en-US" i="1" dirty="0"/>
                  <a:t>n</a:t>
                </a:r>
                <a:r>
                  <a:rPr lang="en-US" dirty="0"/>
                  <a:t> segments: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741362" lvl="2" indent="-163513"/>
                <a:r>
                  <a:rPr lang="en-US" dirty="0" smtClean="0"/>
                  <a:t>Segment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uses </a:t>
                </a:r>
                <a:r>
                  <a:rPr lang="en-US" dirty="0" smtClean="0"/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   </a:t>
                </a:r>
              </a:p>
              <a:p>
                <a:pPr marL="457200" lvl="1" indent="-163513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577849" lvl="2" indent="0">
                  <a:buNone/>
                </a:pPr>
                <a:r>
                  <a:rPr lang="en-US" sz="1400" dirty="0" smtClean="0"/>
                  <a:t>And </a:t>
                </a:r>
                <a:r>
                  <a:rPr lang="en-US" sz="1400" dirty="0" smtClean="0"/>
                  <a:t>similarly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 smtClean="0"/>
                  <a:t> </a:t>
                </a:r>
                <a:endParaRPr lang="en-US" sz="1600" i="1" dirty="0" smtClean="0">
                  <a:latin typeface="Cambria Math" panose="02040503050406030204" pitchFamily="18" charset="0"/>
                </a:endParaRPr>
              </a:p>
              <a:p>
                <a:pPr marL="577849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+</m:t>
                    </m:r>
                    <m:r>
                      <a:rPr lang="en-US" sz="1600" i="1">
                        <a:latin typeface="Cambria Math"/>
                      </a:rPr>
                      <m:t>𝑢</m:t>
                    </m:r>
                    <m:r>
                      <a:rPr lang="en-US" sz="16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0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𝑢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sz="800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Problem</a:t>
                </a:r>
                <a:r>
                  <a:rPr lang="en-US" dirty="0" smtClean="0"/>
                  <a:t>: In general, time index associated with the points used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may not range between 0 and 1. </a:t>
                </a:r>
              </a:p>
              <a:p>
                <a:pPr marL="293688" lvl="1" indent="0">
                  <a:buNone/>
                </a:pPr>
                <a:r>
                  <a:rPr lang="en-US" b="1" dirty="0" smtClean="0"/>
                  <a:t>Solution:</a:t>
                </a:r>
                <a:r>
                  <a:rPr lang="en-US" dirty="0" smtClean="0"/>
                  <a:t> Convert the time value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into a percentage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.</a:t>
                </a:r>
              </a:p>
              <a:p>
                <a:pPr marL="577850" lvl="2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, we use the segment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with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1027113" lvl="3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𝑡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  <a:ea typeface="Cambria Math"/>
                      </a:rPr>
                      <m:t>↔</m:t>
                    </m:r>
                  </m:oMath>
                </a14:m>
                <a:r>
                  <a:rPr lang="en-US" sz="160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𝑡</m:t>
                    </m:r>
                    <m:r>
                      <a:rPr lang="en-US" sz="16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/>
                        <a:ea typeface="Cambria Math"/>
                      </a:rPr>
                      <m:t>↔</m:t>
                    </m:r>
                  </m:oMath>
                </a14:m>
                <a:r>
                  <a:rPr lang="en-US" sz="1600" dirty="0" smtClean="0"/>
                  <a:t>  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  <m:r>
                          <a:rPr lang="en-US" sz="16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600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,1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1027113" lvl="3"/>
                <a:r>
                  <a:rPr lang="en-US" sz="1600" dirty="0" smtClean="0"/>
                  <a:t>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𝑢</m:t>
                    </m:r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b="0" dirty="0" smtClean="0"/>
                  <a:t> and c</a:t>
                </a:r>
                <a:r>
                  <a:rPr lang="en-US" sz="1600" dirty="0" smtClean="0"/>
                  <a:t>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08" t="-579" b="-2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783618" y="1551801"/>
            <a:ext cx="1959564" cy="1773198"/>
            <a:chOff x="6136040" y="1551801"/>
            <a:chExt cx="1959564" cy="1773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136040" y="1811044"/>
                  <a:ext cx="3994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040" y="1811044"/>
                  <a:ext cx="399404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462186" y="1551801"/>
                  <a:ext cx="3958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186" y="1551801"/>
                  <a:ext cx="395814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858000" y="1932801"/>
                  <a:ext cx="3994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1932801"/>
                  <a:ext cx="399404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934200" y="2664023"/>
                  <a:ext cx="3994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2664023"/>
                  <a:ext cx="399404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262941" y="3048000"/>
                  <a:ext cx="3994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941" y="3048000"/>
                  <a:ext cx="399404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696200" y="2819400"/>
                  <a:ext cx="3994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2819400"/>
                  <a:ext cx="399404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5772787" y="1686580"/>
            <a:ext cx="2075813" cy="1683841"/>
            <a:chOff x="6125209" y="1686580"/>
            <a:chExt cx="2075813" cy="1683841"/>
          </a:xfrm>
        </p:grpSpPr>
        <p:grpSp>
          <p:nvGrpSpPr>
            <p:cNvPr id="12" name="Group 11"/>
            <p:cNvGrpSpPr/>
            <p:nvPr/>
          </p:nvGrpSpPr>
          <p:grpSpPr>
            <a:xfrm>
              <a:off x="6125209" y="1815553"/>
              <a:ext cx="2075813" cy="1554868"/>
              <a:chOff x="6125209" y="1815553"/>
              <a:chExt cx="2075813" cy="1554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125209" y="2433637"/>
                    <a:ext cx="3695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0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sz="10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5209" y="2433637"/>
                    <a:ext cx="369524" cy="246221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407513" y="1815553"/>
                    <a:ext cx="3695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0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7513" y="1815553"/>
                    <a:ext cx="369524" cy="246221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6772274" y="2211231"/>
                    <a:ext cx="3695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0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2274" y="2211231"/>
                    <a:ext cx="369524" cy="246221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7098076" y="2954179"/>
                    <a:ext cx="3695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0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8076" y="2954179"/>
                    <a:ext cx="369524" cy="246221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7555276" y="3124200"/>
                    <a:ext cx="3695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en-US" sz="10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5276" y="3124200"/>
                    <a:ext cx="369524" cy="246221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831498" y="2600325"/>
                    <a:ext cx="3695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0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𝟔</m:t>
                              </m:r>
                            </m:sub>
                          </m:sSub>
                        </m:oMath>
                      </m:oMathPara>
                    </a14:m>
                    <a:endParaRPr lang="en-US" sz="10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1498" y="2600325"/>
                    <a:ext cx="369524" cy="246221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749438" y="1686580"/>
                  <a:ext cx="3695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0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438" y="1686580"/>
                  <a:ext cx="369524" cy="246221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514337"/>
                  </p:ext>
                </p:extLst>
              </p:nvPr>
            </p:nvGraphicFramePr>
            <p:xfrm>
              <a:off x="7901762" y="1638300"/>
              <a:ext cx="1090786" cy="1714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5393">
                      <a:extLst>
                        <a:ext uri="{9D8B030D-6E8A-4147-A177-3AD203B41FA5}">
                          <a16:colId xmlns:a16="http://schemas.microsoft.com/office/drawing/2014/main" val="444588247"/>
                        </a:ext>
                      </a:extLst>
                    </a:gridCol>
                    <a:gridCol w="545393">
                      <a:extLst>
                        <a:ext uri="{9D8B030D-6E8A-4147-A177-3AD203B41FA5}">
                          <a16:colId xmlns:a16="http://schemas.microsoft.com/office/drawing/2014/main" val="3387800317"/>
                        </a:ext>
                      </a:extLst>
                    </a:gridCol>
                  </a:tblGrid>
                  <a:tr h="2086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 smtClean="0"/>
                            <a:t>Time</a:t>
                          </a:r>
                          <a:endParaRPr 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 smtClean="0"/>
                            <a:t>Value</a:t>
                          </a:r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810449"/>
                      </a:ext>
                    </a:extLst>
                  </a:tr>
                  <a:tr h="2086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050" b="1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1291598"/>
                      </a:ext>
                    </a:extLst>
                  </a:tr>
                  <a:tr h="2086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3880941"/>
                      </a:ext>
                    </a:extLst>
                  </a:tr>
                  <a:tr h="2086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0242493"/>
                      </a:ext>
                    </a:extLst>
                  </a:tr>
                  <a:tr h="37930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 smtClean="0"/>
                            <a:t>.</a:t>
                          </a:r>
                        </a:p>
                        <a:p>
                          <a:pPr algn="ctr"/>
                          <a:r>
                            <a:rPr lang="en-US" sz="800" dirty="0" smtClean="0"/>
                            <a:t>.</a:t>
                          </a:r>
                        </a:p>
                        <a:p>
                          <a:pPr algn="ctr"/>
                          <a:r>
                            <a:rPr lang="en-US" sz="800" dirty="0" smtClean="0"/>
                            <a:t>.</a:t>
                          </a:r>
                          <a:endParaRPr lang="en-US" sz="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4904598"/>
                      </a:ext>
                    </a:extLst>
                  </a:tr>
                  <a:tr h="2086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05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192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514337"/>
                  </p:ext>
                </p:extLst>
              </p:nvPr>
            </p:nvGraphicFramePr>
            <p:xfrm>
              <a:off x="7901762" y="1638300"/>
              <a:ext cx="1090786" cy="1714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5393">
                      <a:extLst>
                        <a:ext uri="{9D8B030D-6E8A-4147-A177-3AD203B41FA5}">
                          <a16:colId xmlns:a16="http://schemas.microsoft.com/office/drawing/2014/main" val="444588247"/>
                        </a:ext>
                      </a:extLst>
                    </a:gridCol>
                    <a:gridCol w="545393">
                      <a:extLst>
                        <a:ext uri="{9D8B030D-6E8A-4147-A177-3AD203B41FA5}">
                          <a16:colId xmlns:a16="http://schemas.microsoft.com/office/drawing/2014/main" val="3387800317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 smtClean="0"/>
                            <a:t>Time</a:t>
                          </a:r>
                          <a:endParaRPr 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 smtClean="0"/>
                            <a:t>Value</a:t>
                          </a:r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81044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11" t="-100000" r="-104444" b="-4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1111" t="-100000" r="-4444" b="-48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29159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11" t="-204878" r="-104444" b="-3926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1111" t="-204878" r="-4444" b="-3926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38809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11" t="-304878" r="-104444" b="-2926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1111" t="-304878" r="-4444" b="-2926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0242493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 smtClean="0"/>
                            <a:t>.</a:t>
                          </a:r>
                        </a:p>
                        <a:p>
                          <a:pPr algn="ctr"/>
                          <a:r>
                            <a:rPr lang="en-US" sz="800" dirty="0" smtClean="0"/>
                            <a:t>.</a:t>
                          </a:r>
                        </a:p>
                        <a:p>
                          <a:pPr algn="ctr"/>
                          <a:r>
                            <a:rPr lang="en-US" sz="800" dirty="0" smtClean="0"/>
                            <a:t>.</a:t>
                          </a:r>
                          <a:endParaRPr lang="en-US" sz="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490459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11" t="-590244" r="-104444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1111" t="-590244" r="-4444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31928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Rounded Rectangle 22"/>
          <p:cNvSpPr/>
          <p:nvPr/>
        </p:nvSpPr>
        <p:spPr>
          <a:xfrm>
            <a:off x="5254538" y="5777300"/>
            <a:ext cx="3356062" cy="762000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enough… Now let’s look at some implementation/notation details 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577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And </a:t>
            </a:r>
            <a:br>
              <a:rPr lang="en-US" dirty="0" smtClean="0"/>
            </a:br>
            <a:r>
              <a:rPr lang="en-US" dirty="0" smtClean="0"/>
              <a:t>Matrix Representation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Interpolation methods are often implemented in terms of matrix operations. </a:t>
                </a:r>
              </a:p>
              <a:p>
                <a:pPr marL="293688" lvl="1" indent="0">
                  <a:buNone/>
                </a:pPr>
                <a:r>
                  <a:rPr lang="en-US" i="1" dirty="0" smtClean="0"/>
                  <a:t>This is overkill for a simple linear interpolation, but it makes for an easy introduction.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 smtClean="0"/>
                  <a:t>We defined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Rearranging, we have: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(1−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:r>
                  <a:rPr lang="en-US" dirty="0" smtClean="0"/>
                  <a:t>If we define the following matrices: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1">
                        <a:latin typeface="Cambria Math"/>
                      </a:rPr>
                      <m:t>𝐔</m:t>
                    </m:r>
                    <m:r>
                      <a:rPr lang="en-US" b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b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Lin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And in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>
                        <a:latin typeface="Cambria Math"/>
                      </a:rPr>
                      <m:t>𝐔</m:t>
                    </m:r>
                    <m:r>
                      <a:rPr lang="en-US" b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b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Lin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 smtClean="0"/>
                  <a:t>Implementation notes:</a:t>
                </a:r>
              </a:p>
              <a:p>
                <a:pPr lvl="1"/>
                <a:r>
                  <a:rPr lang="en-US" dirty="0" smtClean="0">
                    <a:latin typeface="Cambria Math"/>
                  </a:rPr>
                  <a:t>The </a:t>
                </a:r>
                <a:r>
                  <a:rPr lang="en-US" i="1" dirty="0" smtClean="0">
                    <a:latin typeface="Cambria Math"/>
                  </a:rPr>
                  <a:t>u</a:t>
                </a:r>
                <a:r>
                  <a:rPr lang="en-US" dirty="0" smtClean="0">
                    <a:latin typeface="Cambria Math"/>
                  </a:rPr>
                  <a:t> used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 smtClean="0">
                    <a:latin typeface="Cambria Math"/>
                  </a:rPr>
                  <a:t> should be computed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Lin</m:t>
                        </m:r>
                      </m:sub>
                    </m:sSub>
                  </m:oMath>
                </a14:m>
                <a:r>
                  <a:rPr lang="en-US" dirty="0" smtClean="0"/>
                  <a:t> is constant (it defines that this is a </a:t>
                </a:r>
                <a:r>
                  <a:rPr lang="en-US" u="sng" dirty="0" smtClean="0"/>
                  <a:t>linear</a:t>
                </a:r>
                <a:r>
                  <a:rPr lang="en-US" dirty="0" smtClean="0"/>
                  <a:t> interpolation)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constant </a:t>
                </a:r>
                <a:r>
                  <a:rPr lang="en-US" i="1" dirty="0" smtClean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Lin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could be precomputed for each segment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 b="-3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3521461"/>
                <a:ext cx="1701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𝐔</m:t>
                      </m:r>
                      <m:r>
                        <a:rPr lang="en-US" b="1" i="0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1" i="0" smtClean="0">
                          <a:latin typeface="Cambria Math"/>
                        </a:rPr>
                        <m:t>)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21461"/>
                <a:ext cx="170181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24200" y="3429000"/>
                <a:ext cx="1847237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Lin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429000"/>
                <a:ext cx="1847237" cy="5542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953000" y="3429000"/>
                <a:ext cx="3141501" cy="603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429000"/>
                <a:ext cx="3141501" cy="6033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6235194" y="2657475"/>
            <a:ext cx="1765806" cy="762000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Warning!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points are in </a:t>
            </a:r>
            <a:r>
              <a:rPr lang="en-US" sz="16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</a:t>
            </a:r>
            <a:r>
              <a:rPr lang="en-US" sz="16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95237" y="4114800"/>
            <a:ext cx="4324963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Side note:  </a:t>
            </a:r>
            <a:r>
              <a:rPr lang="en-US" sz="1200" dirty="0" smtClean="0">
                <a:solidFill>
                  <a:schemeClr val="tx1"/>
                </a:solidFill>
              </a:rPr>
              <a:t>The book uses generic matrices </a:t>
            </a:r>
            <a:r>
              <a:rPr lang="en-US" sz="1200" b="1" dirty="0" smtClean="0">
                <a:solidFill>
                  <a:schemeClr val="tx1"/>
                </a:solidFill>
              </a:rPr>
              <a:t>U</a:t>
            </a:r>
            <a:r>
              <a:rPr lang="en-US" sz="1200" dirty="0" smtClean="0">
                <a:solidFill>
                  <a:schemeClr val="tx1"/>
                </a:solidFill>
              </a:rPr>
              <a:t>, </a:t>
            </a:r>
            <a:r>
              <a:rPr lang="en-US" sz="1200" b="1" dirty="0" smtClean="0">
                <a:solidFill>
                  <a:schemeClr val="tx1"/>
                </a:solidFill>
              </a:rPr>
              <a:t>M</a:t>
            </a:r>
            <a:r>
              <a:rPr lang="en-US" sz="1200" dirty="0" smtClean="0">
                <a:solidFill>
                  <a:schemeClr val="tx1"/>
                </a:solidFill>
              </a:rPr>
              <a:t> and </a:t>
            </a:r>
            <a:r>
              <a:rPr lang="en-US" sz="1200" b="1" dirty="0" smtClean="0">
                <a:solidFill>
                  <a:schemeClr val="tx1"/>
                </a:solidFill>
              </a:rPr>
              <a:t>G</a:t>
            </a:r>
            <a:r>
              <a:rPr lang="en-US" sz="1200" dirty="0" smtClean="0">
                <a:solidFill>
                  <a:schemeClr val="tx1"/>
                </a:solidFill>
              </a:rPr>
              <a:t> without any references to the parameter </a:t>
            </a:r>
            <a:r>
              <a:rPr lang="en-US" sz="1200" i="1" dirty="0" smtClean="0">
                <a:solidFill>
                  <a:schemeClr val="tx1"/>
                </a:solidFill>
              </a:rPr>
              <a:t>u</a:t>
            </a:r>
            <a:r>
              <a:rPr lang="en-US" sz="1200" dirty="0" smtClean="0">
                <a:solidFill>
                  <a:schemeClr val="tx1"/>
                </a:solidFill>
              </a:rPr>
              <a:t>, the segment index or even the interpolation method. I consider that bad form.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6130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44" y="4392681"/>
            <a:ext cx="3549776" cy="2318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Simulator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Instead of a homework this week, you’ll have access to an interpolation simulator in the weekly dynamic examples.</a:t>
            </a:r>
          </a:p>
          <a:p>
            <a:pPr lvl="1"/>
            <a:r>
              <a:rPr lang="en-US" dirty="0" smtClean="0"/>
              <a:t>I’ve made </a:t>
            </a:r>
            <a:r>
              <a:rPr lang="en-US" i="1" dirty="0" smtClean="0"/>
              <a:t>some</a:t>
            </a:r>
            <a:r>
              <a:rPr lang="en-US" dirty="0" smtClean="0"/>
              <a:t> attempts at making it user-friendly, but still… use your brain.</a:t>
            </a:r>
          </a:p>
          <a:p>
            <a:pPr lvl="2"/>
            <a:r>
              <a:rPr lang="en-US" dirty="0" smtClean="0"/>
              <a:t>Most of the spreadsheet is locked-out</a:t>
            </a:r>
          </a:p>
          <a:p>
            <a:pPr lvl="2"/>
            <a:r>
              <a:rPr lang="en-US" dirty="0" smtClean="0"/>
              <a:t>The only ‘input areas’ are the light-blue cells and radio buttons</a:t>
            </a:r>
          </a:p>
          <a:p>
            <a:pPr lvl="1"/>
            <a:r>
              <a:rPr lang="en-US" dirty="0" smtClean="0"/>
              <a:t>There are 5 tabs to select at the bottom:</a:t>
            </a:r>
          </a:p>
          <a:p>
            <a:pPr lvl="1"/>
            <a:endParaRPr lang="en-US" sz="800" dirty="0"/>
          </a:p>
          <a:p>
            <a:pPr lvl="1"/>
            <a:r>
              <a:rPr lang="en-US" dirty="0" smtClean="0"/>
              <a:t>Data Tab:</a:t>
            </a:r>
          </a:p>
          <a:p>
            <a:pPr lvl="2"/>
            <a:r>
              <a:rPr lang="en-US" dirty="0" smtClean="0"/>
              <a:t>Data set used by all other tabs. (Pairs of time value and 2D points)</a:t>
            </a:r>
          </a:p>
          <a:p>
            <a:pPr lvl="2"/>
            <a:r>
              <a:rPr lang="en-US" dirty="0" smtClean="0"/>
              <a:t>You can also cut-&amp;-paste (paste as value!) from the random data generator on the right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895600"/>
            <a:ext cx="4524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61" y="4419600"/>
            <a:ext cx="3954755" cy="2291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2" name="Group 11"/>
          <p:cNvGrpSpPr/>
          <p:nvPr/>
        </p:nvGrpSpPr>
        <p:grpSpPr>
          <a:xfrm>
            <a:off x="1524001" y="4800600"/>
            <a:ext cx="3733799" cy="838200"/>
            <a:chOff x="1524001" y="4800600"/>
            <a:chExt cx="3733799" cy="838200"/>
          </a:xfrm>
        </p:grpSpPr>
        <p:sp>
          <p:nvSpPr>
            <p:cNvPr id="6" name="Rounded Rectangle 5"/>
            <p:cNvSpPr/>
            <p:nvPr/>
          </p:nvSpPr>
          <p:spPr>
            <a:xfrm>
              <a:off x="4687445" y="4800600"/>
              <a:ext cx="570355" cy="83820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Curved Connector 10"/>
            <p:cNvCxnSpPr>
              <a:stCxn id="6" idx="1"/>
            </p:cNvCxnSpPr>
            <p:nvPr/>
          </p:nvCxnSpPr>
          <p:spPr>
            <a:xfrm rot="10800000">
              <a:off x="1524001" y="4876800"/>
              <a:ext cx="3163445" cy="342900"/>
            </a:xfrm>
            <a:prstGeom prst="curvedConnector3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3282513" y="6500793"/>
            <a:ext cx="2285033" cy="294698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also </a:t>
            </a:r>
            <a:r>
              <a:rPr lang="en-U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Dynamic Examples</a:t>
            </a: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4876800"/>
            <a:ext cx="795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C00000"/>
                </a:solidFill>
              </a:rPr>
              <a:t>Paste</a:t>
            </a:r>
          </a:p>
          <a:p>
            <a:pPr algn="ctr"/>
            <a:r>
              <a:rPr lang="en-US" sz="1400" i="1" dirty="0" smtClean="0">
                <a:solidFill>
                  <a:srgbClr val="C00000"/>
                </a:solidFill>
              </a:rPr>
              <a:t>as value</a:t>
            </a:r>
            <a:r>
              <a:rPr lang="en-US" dirty="0" smtClean="0">
                <a:solidFill>
                  <a:srgbClr val="C00000"/>
                </a:solidFill>
              </a:rPr>
              <a:t>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8979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Simulator:</a:t>
            </a:r>
            <a:br>
              <a:rPr lang="en-US" dirty="0" smtClean="0"/>
            </a:br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4343400" cy="5257800"/>
              </a:xfrm>
            </p:spPr>
            <p:txBody>
              <a:bodyPr/>
              <a:lstStyle/>
              <a:p>
                <a:r>
                  <a:rPr lang="en-US" sz="1800" dirty="0" smtClean="0"/>
                  <a:t>Enter a </a:t>
                </a:r>
                <a:r>
                  <a:rPr lang="en-US" sz="1800" i="1" dirty="0" smtClean="0"/>
                  <a:t>t</a:t>
                </a:r>
                <a:r>
                  <a:rPr lang="en-US" sz="1800" dirty="0" smtClean="0"/>
                  <a:t> value for which to compute </a:t>
                </a:r>
                <a:r>
                  <a:rPr lang="en-US" sz="1800" i="1" dirty="0" smtClean="0"/>
                  <a:t>Q</a:t>
                </a:r>
                <a:r>
                  <a:rPr lang="en-US" sz="1800" dirty="0" smtClean="0"/>
                  <a:t>(</a:t>
                </a:r>
                <a:r>
                  <a:rPr lang="en-US" sz="1800" i="1" dirty="0" smtClean="0"/>
                  <a:t>t</a:t>
                </a:r>
                <a:r>
                  <a:rPr lang="en-US" sz="1800" dirty="0" smtClean="0"/>
                  <a:t>)</a:t>
                </a:r>
              </a:p>
              <a:p>
                <a:pPr lvl="1"/>
                <a:r>
                  <a:rPr lang="en-US" dirty="0" smtClean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 are highlighted</a:t>
                </a:r>
              </a:p>
              <a:p>
                <a:pPr lvl="1"/>
                <a:r>
                  <a:rPr lang="en-US" dirty="0" smtClean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 are highlighted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value is computed</a:t>
                </a:r>
              </a:p>
              <a:p>
                <a:pPr lvl="1"/>
                <a:r>
                  <a:rPr lang="en-US" dirty="0" smtClean="0"/>
                  <a:t>The red cross is the interpolation result</a:t>
                </a:r>
              </a:p>
              <a:p>
                <a:pPr lvl="1"/>
                <a:endParaRPr lang="en-US" sz="1600" dirty="0"/>
              </a:p>
              <a:p>
                <a:r>
                  <a:rPr lang="en-US" sz="1800" dirty="0" smtClean="0"/>
                  <a:t>Radio Buttons</a:t>
                </a:r>
              </a:p>
              <a:p>
                <a:pPr lvl="1"/>
                <a:r>
                  <a:rPr lang="en-US" sz="1600" dirty="0" smtClean="0"/>
                  <a:t>Highlight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segments</a:t>
                </a:r>
              </a:p>
              <a:p>
                <a:pPr lvl="1"/>
                <a:endParaRPr lang="en-US" sz="1600" dirty="0"/>
              </a:p>
              <a:p>
                <a:pPr marL="0" indent="0">
                  <a:buNone/>
                </a:pPr>
                <a:r>
                  <a:rPr lang="en-US" sz="1800" dirty="0" smtClean="0"/>
                  <a:t>“Homework”:</a:t>
                </a:r>
              </a:p>
              <a:p>
                <a:pPr marL="293688" lvl="1" indent="0">
                  <a:buNone/>
                </a:pPr>
                <a:r>
                  <a:rPr lang="en-US" sz="1600" dirty="0" smtClean="0"/>
                  <a:t>Select some data and </a:t>
                </a:r>
                <a:r>
                  <a:rPr lang="en-US" sz="1600" i="1" dirty="0" smtClean="0"/>
                  <a:t>t</a:t>
                </a:r>
                <a:r>
                  <a:rPr lang="en-US" sz="1600" dirty="0" smtClean="0"/>
                  <a:t> value.</a:t>
                </a:r>
              </a:p>
              <a:p>
                <a:pPr marL="293688" lvl="1" indent="0">
                  <a:buNone/>
                </a:pPr>
                <a:r>
                  <a:rPr lang="en-US" sz="1600" dirty="0" smtClean="0"/>
                  <a:t>Make sure you can </a:t>
                </a:r>
                <a:r>
                  <a:rPr lang="en-US" sz="1600" u="sng" dirty="0" smtClean="0"/>
                  <a:t>manually</a:t>
                </a:r>
                <a:r>
                  <a:rPr lang="en-US" sz="1600" dirty="0" smtClean="0"/>
                  <a:t> compute the correct interpolated point.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4343400" cy="5257800"/>
              </a:xfrm>
              <a:blipFill>
                <a:blip r:embed="rId2"/>
                <a:stretch>
                  <a:fillRect l="-1122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917" y="1167933"/>
            <a:ext cx="4640564" cy="57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24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Spline Interpolation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Pros:</a:t>
                </a:r>
              </a:p>
              <a:p>
                <a:pPr lvl="1"/>
                <a:r>
                  <a:rPr lang="en-US" dirty="0" smtClean="0"/>
                  <a:t>Fast computation</a:t>
                </a:r>
              </a:p>
              <a:p>
                <a:pPr lvl="1"/>
                <a:r>
                  <a:rPr lang="en-US" dirty="0" smtClean="0"/>
                  <a:t>Gives 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 continuity</a:t>
                </a:r>
              </a:p>
              <a:p>
                <a:pPr lvl="1"/>
                <a:endParaRPr lang="en-US" sz="800" dirty="0"/>
              </a:p>
              <a:p>
                <a:pPr marL="0" indent="0">
                  <a:buNone/>
                </a:pPr>
                <a:r>
                  <a:rPr lang="en-US" dirty="0" smtClean="0"/>
                  <a:t>Cons:</a:t>
                </a:r>
              </a:p>
              <a:p>
                <a:pPr lvl="1"/>
                <a:r>
                  <a:rPr lang="en-US" dirty="0" smtClean="0"/>
                  <a:t>Sharp transitions between curve segments (no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continuity)</a:t>
                </a:r>
              </a:p>
              <a:p>
                <a:pPr lvl="1"/>
                <a:r>
                  <a:rPr lang="en-US" dirty="0" smtClean="0"/>
                  <a:t>Generally unsuitable except for very rough approximations</a:t>
                </a:r>
              </a:p>
              <a:p>
                <a:pPr lvl="2"/>
                <a:r>
                  <a:rPr lang="en-US" i="1" dirty="0" smtClean="0"/>
                  <a:t>Can be mitigated by using many more sample points</a:t>
                </a:r>
              </a:p>
              <a:p>
                <a:pPr lvl="1"/>
                <a:endParaRPr lang="en-US" dirty="0"/>
              </a:p>
              <a:p>
                <a:pPr marL="0" indent="-20638">
                  <a:buNone/>
                </a:pPr>
                <a:r>
                  <a:rPr lang="en-US" dirty="0" smtClean="0"/>
                  <a:t>Typically, we want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 to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continuity: </a:t>
                </a:r>
              </a:p>
              <a:p>
                <a:pPr marL="293688" lvl="1" indent="-20638">
                  <a:buNone/>
                </a:pPr>
                <a:r>
                  <a:rPr lang="en-US" dirty="0"/>
                  <a:t>T</a:t>
                </a:r>
                <a:r>
                  <a:rPr lang="en-US" dirty="0" smtClean="0"/>
                  <a:t>he tangent at the end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needs to the same as the tangent at the beginning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293688" lvl="1" indent="-20638">
                  <a:buNone/>
                </a:pPr>
                <a:endParaRPr lang="en-US" sz="800" dirty="0" smtClean="0"/>
              </a:p>
              <a:p>
                <a:pPr marL="293688" lvl="1" indent="-20638">
                  <a:buNone/>
                </a:pPr>
                <a:r>
                  <a:rPr lang="en-US" i="1" dirty="0" smtClean="0"/>
                  <a:t>We need to consider </a:t>
                </a:r>
                <a:r>
                  <a:rPr lang="en-US" i="1" u="sng" dirty="0" smtClean="0"/>
                  <a:t>derivatives</a:t>
                </a:r>
                <a:r>
                  <a:rPr lang="en-US" i="1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 smtClean="0"/>
                  <a:t>’s. Specifically: the equations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(1)=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(0)</m:t>
                    </m:r>
                  </m:oMath>
                </a14:m>
                <a:r>
                  <a:rPr lang="en-US" i="1" dirty="0" smtClean="0"/>
                  <a:t> and use it as part of the construction of Q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59373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III:</a:t>
            </a:r>
          </a:p>
          <a:p>
            <a:r>
              <a:rPr lang="en-US" dirty="0" err="1" smtClean="0"/>
              <a:t>Hermite</a:t>
            </a:r>
            <a:r>
              <a:rPr lang="en-US" dirty="0" smtClean="0"/>
              <a:t> Splines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0238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Hermite</a:t>
            </a:r>
            <a:r>
              <a:rPr lang="en-US" dirty="0" smtClean="0"/>
              <a:t>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 smtClean="0"/>
                  <a:t>Hermite curves</a:t>
                </a:r>
                <a:r>
                  <a:rPr lang="en-US" dirty="0" smtClean="0"/>
                  <a:t> are cubic curves </a:t>
                </a:r>
                <a:r>
                  <a:rPr lang="en-US" dirty="0" smtClean="0"/>
                  <a:t>defined </a:t>
                </a:r>
                <a:r>
                  <a:rPr lang="en-US" dirty="0" smtClean="0"/>
                  <a:t>by </a:t>
                </a:r>
              </a:p>
              <a:p>
                <a:pPr lvl="1"/>
                <a:r>
                  <a:rPr lang="en-US" dirty="0" smtClean="0"/>
                  <a:t>Two end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Two tangents at those points, labelled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/>
                          </a:rPr>
                          <m:t>𝐏</m:t>
                        </m:r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Let’s look at a generic parametric </a:t>
                </a:r>
                <a:r>
                  <a:rPr lang="en-US" dirty="0" err="1"/>
                  <a:t>H</a:t>
                </a:r>
                <a:r>
                  <a:rPr lang="en-US" dirty="0" err="1" smtClean="0"/>
                  <a:t>ermite</a:t>
                </a:r>
                <a:r>
                  <a:rPr lang="en-US" dirty="0" smtClean="0"/>
                  <a:t> curve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i="1" dirty="0" smtClean="0"/>
                  <a:t>Q</a:t>
                </a:r>
                <a:r>
                  <a:rPr lang="en-US" dirty="0" smtClean="0"/>
                  <a:t> is a cubic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𝑐𝑢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</m:oMath>
                </a14:m>
                <a:endParaRPr lang="en-US" i="1" dirty="0" smtClean="0"/>
              </a:p>
              <a:p>
                <a:pPr lvl="1"/>
                <a:r>
                  <a:rPr lang="en-US" dirty="0" smtClean="0"/>
                  <a:t>We want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593725" lvl="2" indent="0">
                  <a:buNone/>
                </a:pPr>
                <a:endParaRPr lang="en-US" dirty="0" smtClean="0"/>
              </a:p>
              <a:p>
                <a:pPr lvl="1"/>
                <a:r>
                  <a:rPr lang="en-US" i="1" dirty="0" smtClean="0"/>
                  <a:t>Q</a:t>
                </a:r>
                <a:r>
                  <a:rPr lang="en-US" dirty="0" smtClean="0"/>
                  <a:t>’s derivative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3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i="1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𝑐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 smtClean="0"/>
                  <a:t>we </a:t>
                </a:r>
                <a:r>
                  <a:rPr lang="en-US" dirty="0"/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6449209" y="1201321"/>
            <a:ext cx="1955923" cy="1567279"/>
            <a:chOff x="6482376" y="1222375"/>
            <a:chExt cx="1955923" cy="1567279"/>
          </a:xfrm>
        </p:grpSpPr>
        <p:sp>
          <p:nvSpPr>
            <p:cNvPr id="6" name="Freeform 5"/>
            <p:cNvSpPr/>
            <p:nvPr/>
          </p:nvSpPr>
          <p:spPr>
            <a:xfrm>
              <a:off x="6586176" y="1822450"/>
              <a:ext cx="1548174" cy="628650"/>
            </a:xfrm>
            <a:custGeom>
              <a:avLst/>
              <a:gdLst>
                <a:gd name="connsiteX0" fmla="*/ 24174 w 1548174"/>
                <a:gd name="connsiteY0" fmla="*/ 628650 h 628650"/>
                <a:gd name="connsiteX1" fmla="*/ 147999 w 1548174"/>
                <a:gd name="connsiteY1" fmla="*/ 66675 h 628650"/>
                <a:gd name="connsiteX2" fmla="*/ 1148124 w 1548174"/>
                <a:gd name="connsiteY2" fmla="*/ 457200 h 628650"/>
                <a:gd name="connsiteX3" fmla="*/ 1548174 w 1548174"/>
                <a:gd name="connsiteY3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174" h="628650">
                  <a:moveTo>
                    <a:pt x="24174" y="628650"/>
                  </a:moveTo>
                  <a:cubicBezTo>
                    <a:pt x="-7576" y="361950"/>
                    <a:pt x="-39326" y="95250"/>
                    <a:pt x="147999" y="66675"/>
                  </a:cubicBezTo>
                  <a:cubicBezTo>
                    <a:pt x="335324" y="38100"/>
                    <a:pt x="914762" y="468312"/>
                    <a:pt x="1148124" y="457200"/>
                  </a:cubicBezTo>
                  <a:cubicBezTo>
                    <a:pt x="1381486" y="446088"/>
                    <a:pt x="1464037" y="66675"/>
                    <a:pt x="1548174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482376" y="1612900"/>
              <a:ext cx="116501" cy="838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</p:cNvCxnSpPr>
            <p:nvPr/>
          </p:nvCxnSpPr>
          <p:spPr>
            <a:xfrm flipV="1">
              <a:off x="8134350" y="1354554"/>
              <a:ext cx="204617" cy="4678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522494" y="2451100"/>
                  <a:ext cx="4420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2494" y="2451100"/>
                  <a:ext cx="442044" cy="3385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484214" y="1483896"/>
                  <a:ext cx="5186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sz="1600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214" y="1483896"/>
                  <a:ext cx="518604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001000" y="1888123"/>
                  <a:ext cx="43729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000" y="1888123"/>
                  <a:ext cx="437299" cy="33855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825108" y="1222375"/>
                  <a:ext cx="51385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sz="1600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108" y="1222375"/>
                  <a:ext cx="513859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5983340" y="2971800"/>
            <a:ext cx="3236860" cy="740569"/>
            <a:chOff x="5867400" y="2971800"/>
            <a:chExt cx="3236860" cy="7405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096000" y="2971800"/>
                  <a:ext cx="16991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lvl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971800"/>
                  <a:ext cx="16991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58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108440" y="3321878"/>
                  <a:ext cx="2995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lvl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440" y="3321878"/>
                  <a:ext cx="2995820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04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Brace 21"/>
            <p:cNvSpPr/>
            <p:nvPr/>
          </p:nvSpPr>
          <p:spPr>
            <a:xfrm>
              <a:off x="5867400" y="3057491"/>
              <a:ext cx="210331" cy="654878"/>
            </a:xfrm>
            <a:prstGeom prst="rightBrace">
              <a:avLst>
                <a:gd name="adj1" fmla="val 38901"/>
                <a:gd name="adj2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983340" y="3907631"/>
            <a:ext cx="3119905" cy="740569"/>
            <a:chOff x="5867400" y="2971800"/>
            <a:chExt cx="3119905" cy="7405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096000" y="2971800"/>
                  <a:ext cx="1798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lvl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𝑄</m:t>
                        </m:r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</m:t>
                        </m:r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971800"/>
                  <a:ext cx="1798056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39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108440" y="3321878"/>
                  <a:ext cx="2878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lvl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𝑄</m:t>
                        </m:r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+2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440" y="3321878"/>
                  <a:ext cx="2878865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1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Brace 26"/>
            <p:cNvSpPr/>
            <p:nvPr/>
          </p:nvSpPr>
          <p:spPr>
            <a:xfrm>
              <a:off x="5867400" y="3057491"/>
              <a:ext cx="210331" cy="654878"/>
            </a:xfrm>
            <a:prstGeom prst="rightBrace">
              <a:avLst>
                <a:gd name="adj1" fmla="val 38901"/>
                <a:gd name="adj2" fmla="val 5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ent Arrow 27"/>
          <p:cNvSpPr/>
          <p:nvPr/>
        </p:nvSpPr>
        <p:spPr>
          <a:xfrm rot="10800000">
            <a:off x="6494297" y="4724400"/>
            <a:ext cx="902524" cy="762000"/>
          </a:xfrm>
          <a:prstGeom prst="ben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69097" y="4997325"/>
            <a:ext cx="462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just a system of 4 linear equations with 4 unknowns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We can solve this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635112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8" grpId="0" animBg="1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Hermite</a:t>
            </a:r>
            <a:r>
              <a:rPr lang="en-US" dirty="0" smtClean="0"/>
              <a:t>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Solving the following for </a:t>
                </a:r>
                <a:r>
                  <a:rPr lang="en-US" i="1" dirty="0"/>
                  <a:t>a</a:t>
                </a:r>
                <a:r>
                  <a:rPr lang="en-US" dirty="0" smtClean="0"/>
                  <a:t>, </a:t>
                </a:r>
                <a:r>
                  <a:rPr lang="en-US" i="1" dirty="0"/>
                  <a:t>b</a:t>
                </a:r>
                <a:r>
                  <a:rPr lang="en-US" dirty="0"/>
                  <a:t>, </a:t>
                </a:r>
                <a:r>
                  <a:rPr lang="en-US" i="1" dirty="0"/>
                  <a:t>c</a:t>
                </a:r>
                <a:r>
                  <a:rPr lang="en-US" dirty="0"/>
                  <a:t> and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lvl="1" indent="0">
                  <a:spcBef>
                    <a:spcPts val="600"/>
                  </a:spcBef>
                  <a:buNone/>
                </a:pPr>
                <a:r>
                  <a:rPr lang="en-US" dirty="0" smtClean="0"/>
                  <a:t>Gives:</a:t>
                </a:r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dirty="0"/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dirty="0" smtClean="0"/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dirty="0"/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dirty="0" smtClean="0"/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sz="800" dirty="0" smtClean="0"/>
              </a:p>
              <a:p>
                <a:pPr marL="0" lvl="1" indent="0">
                  <a:spcBef>
                    <a:spcPts val="600"/>
                  </a:spcBef>
                  <a:buNone/>
                </a:pPr>
                <a:r>
                  <a:rPr lang="en-US" dirty="0" smtClean="0"/>
                  <a:t>Which, in matrix form, gives: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>
                        <a:latin typeface="Cambria Math"/>
                      </a:rPr>
                      <m:t>𝐔</m:t>
                    </m:r>
                    <m:r>
                      <a:rPr lang="en-US" b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b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Herm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where</a:t>
                </a:r>
                <a:endParaRPr lang="en-US" dirty="0"/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dirty="0" smtClean="0"/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:r>
                  <a:rPr lang="en-US" dirty="0" smtClean="0"/>
                  <a:t>But: this only tells us how to compute a single segment. We still need to assemble the segments into a proper spline.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81542" y="1488423"/>
                <a:ext cx="915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𝑑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542" y="1488423"/>
                <a:ext cx="91570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43582" y="1219200"/>
                <a:ext cx="2114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𝑑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82" y="1219200"/>
                <a:ext cx="211461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81542" y="1219200"/>
                <a:ext cx="962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/>
                            </a:rPr>
                            <m:t>𝐏</m:t>
                          </m:r>
                          <m:r>
                            <a:rPr lang="en-US" b="1" i="0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542" y="1219200"/>
                <a:ext cx="9620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51005" y="1501466"/>
                <a:ext cx="2049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3</m:t>
                      </m:r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+2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/>
                            </a:rPr>
                            <m:t>𝐏</m:t>
                          </m:r>
                          <m:r>
                            <a:rPr lang="en-US" b="1" i="0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b="1" i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005" y="1501466"/>
                <a:ext cx="204927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8600" y="2302639"/>
                <a:ext cx="4059445" cy="1431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indent="-457200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/>
                                    </a:rPr>
                                    <m:t>𝐏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/>
                                    </a:rPr>
                                    <m:t>𝐏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-457200">
                  <a:spcBef>
                    <a:spcPts val="600"/>
                  </a:spcBef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3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 smtClean="0">
                  <a:latin typeface="Cambria Math"/>
                </a:endParaRPr>
              </a:p>
              <a:p>
                <a:pPr indent="-457200">
                  <a:spcBef>
                    <a:spcPts val="600"/>
                  </a:spcBef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 b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𝑢</m:t>
                    </m:r>
                  </m:oMath>
                </a14:m>
                <a:endParaRPr lang="en-US" i="1" dirty="0" smtClean="0">
                  <a:latin typeface="Cambria Math"/>
                </a:endParaRPr>
              </a:p>
              <a:p>
                <a:pPr indent="-457200">
                  <a:spcBef>
                    <a:spcPts val="600"/>
                  </a:spcBef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302639"/>
                <a:ext cx="4059445" cy="143116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01184" y="2025640"/>
                <a:ext cx="3125792" cy="1708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indent="-457200">
                  <a:spcBef>
                    <a:spcPts val="600"/>
                  </a:spcBef>
                </a:pPr>
                <a:r>
                  <a:rPr lang="en-US" dirty="0" smtClean="0">
                    <a:latin typeface="Cambria Math"/>
                  </a:rPr>
                  <a:t>Or alternatively:</a:t>
                </a:r>
              </a:p>
              <a:p>
                <a:pPr indent="-457200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indent="-457200">
                  <a:spcBef>
                    <a:spcPts val="600"/>
                  </a:spcBef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 smtClean="0">
                  <a:latin typeface="Cambria Math"/>
                </a:endParaRPr>
              </a:p>
              <a:p>
                <a:pPr indent="-457200">
                  <a:spcBef>
                    <a:spcPts val="600"/>
                  </a:spcBef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 b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i="1" dirty="0" smtClean="0">
                  <a:latin typeface="Cambria Math"/>
                </a:endParaRPr>
              </a:p>
              <a:p>
                <a:pPr indent="-457200">
                  <a:spcBef>
                    <a:spcPts val="600"/>
                  </a:spcBef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 b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184" y="2025640"/>
                <a:ext cx="3125792" cy="1708160"/>
              </a:xfrm>
              <a:prstGeom prst="rect">
                <a:avLst/>
              </a:prstGeom>
              <a:blipFill rotWithShape="1">
                <a:blip r:embed="rId8"/>
                <a:stretch>
                  <a:fillRect l="-1758" t="-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14400" y="4682538"/>
                <a:ext cx="271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𝐔</m:t>
                      </m:r>
                      <m:r>
                        <a:rPr lang="en-US" b="1" i="0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1" i="0" smtClean="0">
                          <a:latin typeface="Cambria Math"/>
                        </a:rPr>
                        <m:t>)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682538"/>
                <a:ext cx="2711448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581400" y="4310801"/>
                <a:ext cx="3413627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Herm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310801"/>
                <a:ext cx="3413627" cy="111280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71126" y="4267200"/>
                <a:ext cx="1282274" cy="1200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/>
                                      </a:rPr>
                                      <m:t>𝐏</m:t>
                                    </m:r>
                                    <m:r>
                                      <a:rPr lang="en-US" b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/>
                                      </a:rPr>
                                      <m:t>𝐏</m:t>
                                    </m:r>
                                    <m:r>
                                      <a:rPr lang="en-US" b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126" y="4267200"/>
                <a:ext cx="1282274" cy="120000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94324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Hermite</a:t>
            </a:r>
            <a:r>
              <a:rPr lang="en-US" dirty="0" smtClean="0"/>
              <a:t> Splines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From the previous slides: if we have </a:t>
                </a:r>
                <a:r>
                  <a:rPr lang="en-US" i="1" dirty="0" smtClean="0"/>
                  <a:t>n </a:t>
                </a:r>
                <a:r>
                  <a:rPr lang="en-US" dirty="0" smtClean="0"/>
                  <a:t>curve segments, each being computed by a parametrized </a:t>
                </a:r>
                <a:r>
                  <a:rPr lang="en-US" dirty="0" err="1" smtClean="0"/>
                  <a:t>Hermite</a:t>
                </a:r>
                <a:r>
                  <a:rPr lang="en-US" dirty="0" smtClean="0"/>
                  <a:t> curve, then we have</a:t>
                </a:r>
              </a:p>
              <a:p>
                <a:pPr marL="293688" lvl="1" indent="-20638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Herm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Herm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/>
                                    </a:rPr>
                                    <m:t>𝐏</m:t>
                                  </m:r>
                                  <m:r>
                                    <a:rPr lang="en-US" b="1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/>
                                    </a:rPr>
                                    <m:t>𝐏</m:t>
                                  </m:r>
                                  <m:r>
                                    <a:rPr lang="en-US" b="1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for </a:t>
                </a:r>
                <a:r>
                  <a:rPr lang="en-US" i="1" dirty="0" err="1"/>
                  <a:t>i</a:t>
                </a:r>
                <a:r>
                  <a:rPr lang="en-US" dirty="0" smtClean="0"/>
                  <a:t> = 0..</a:t>
                </a:r>
                <a:r>
                  <a:rPr lang="en-US" i="1" dirty="0" smtClean="0"/>
                  <a:t>n</a:t>
                </a:r>
              </a:p>
              <a:p>
                <a:pPr marL="0" indent="-20638">
                  <a:buNone/>
                </a:pPr>
                <a:r>
                  <a:rPr lang="en-US" dirty="0" smtClean="0"/>
                  <a:t>However, we introduced </a:t>
                </a:r>
                <a:r>
                  <a:rPr lang="en-US" dirty="0" err="1" smtClean="0"/>
                  <a:t>Hermite</a:t>
                </a:r>
                <a:r>
                  <a:rPr lang="en-US" dirty="0" smtClean="0"/>
                  <a:t> curves specifically to help us have smooth tangents between segments. This means:</a:t>
                </a:r>
              </a:p>
              <a:p>
                <a:pPr marL="457200" lvl="1" indent="-18415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 smtClean="0"/>
                  <a:t>	</a:t>
                </a:r>
                <a:r>
                  <a:rPr lang="en-US" i="1" dirty="0" smtClean="0"/>
                  <a:t>The end of one segment is the start of the next.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r>
                  <a:rPr lang="en-US" i="1" dirty="0" smtClean="0"/>
                  <a:t> </a:t>
                </a:r>
              </a:p>
              <a:p>
                <a:pPr marL="457200" lvl="1" indent="-18415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(1)=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(0)</m:t>
                    </m:r>
                  </m:oMath>
                </a14:m>
                <a:r>
                  <a:rPr lang="en-US" dirty="0" smtClean="0"/>
                  <a:t>	</a:t>
                </a:r>
                <a:r>
                  <a:rPr lang="en-US" i="1" dirty="0" smtClean="0"/>
                  <a:t>Matching tangent between segments.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r>
                  <a:rPr lang="en-US" i="1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768476" y="4800600"/>
            <a:ext cx="3306227" cy="1546993"/>
            <a:chOff x="2895600" y="4747861"/>
            <a:chExt cx="3306227" cy="1546993"/>
          </a:xfrm>
        </p:grpSpPr>
        <p:sp>
          <p:nvSpPr>
            <p:cNvPr id="6" name="Freeform 5"/>
            <p:cNvSpPr/>
            <p:nvPr/>
          </p:nvSpPr>
          <p:spPr>
            <a:xfrm>
              <a:off x="3023574" y="5327650"/>
              <a:ext cx="1524000" cy="628650"/>
            </a:xfrm>
            <a:custGeom>
              <a:avLst/>
              <a:gdLst>
                <a:gd name="connsiteX0" fmla="*/ 24174 w 1548174"/>
                <a:gd name="connsiteY0" fmla="*/ 628650 h 628650"/>
                <a:gd name="connsiteX1" fmla="*/ 147999 w 1548174"/>
                <a:gd name="connsiteY1" fmla="*/ 66675 h 628650"/>
                <a:gd name="connsiteX2" fmla="*/ 1148124 w 1548174"/>
                <a:gd name="connsiteY2" fmla="*/ 457200 h 628650"/>
                <a:gd name="connsiteX3" fmla="*/ 1548174 w 1548174"/>
                <a:gd name="connsiteY3" fmla="*/ 0 h 628650"/>
                <a:gd name="connsiteX0" fmla="*/ 24174 w 1548174"/>
                <a:gd name="connsiteY0" fmla="*/ 628650 h 628650"/>
                <a:gd name="connsiteX1" fmla="*/ 147999 w 1548174"/>
                <a:gd name="connsiteY1" fmla="*/ 66675 h 628650"/>
                <a:gd name="connsiteX2" fmla="*/ 1148124 w 1548174"/>
                <a:gd name="connsiteY2" fmla="*/ 457200 h 628650"/>
                <a:gd name="connsiteX3" fmla="*/ 1548174 w 1548174"/>
                <a:gd name="connsiteY3" fmla="*/ 0 h 628650"/>
                <a:gd name="connsiteX0" fmla="*/ 0 w 1524000"/>
                <a:gd name="connsiteY0" fmla="*/ 628650 h 628650"/>
                <a:gd name="connsiteX1" fmla="*/ 123825 w 1524000"/>
                <a:gd name="connsiteY1" fmla="*/ 66675 h 628650"/>
                <a:gd name="connsiteX2" fmla="*/ 1123950 w 1524000"/>
                <a:gd name="connsiteY2" fmla="*/ 457200 h 628650"/>
                <a:gd name="connsiteX3" fmla="*/ 1524000 w 1524000"/>
                <a:gd name="connsiteY3" fmla="*/ 0 h 628650"/>
                <a:gd name="connsiteX0" fmla="*/ 0 w 1524000"/>
                <a:gd name="connsiteY0" fmla="*/ 628650 h 628650"/>
                <a:gd name="connsiteX1" fmla="*/ 361950 w 1524000"/>
                <a:gd name="connsiteY1" fmla="*/ 28575 h 628650"/>
                <a:gd name="connsiteX2" fmla="*/ 1123950 w 1524000"/>
                <a:gd name="connsiteY2" fmla="*/ 457200 h 628650"/>
                <a:gd name="connsiteX3" fmla="*/ 1524000 w 1524000"/>
                <a:gd name="connsiteY3" fmla="*/ 0 h 628650"/>
                <a:gd name="connsiteX0" fmla="*/ 0 w 1524000"/>
                <a:gd name="connsiteY0" fmla="*/ 628650 h 628650"/>
                <a:gd name="connsiteX1" fmla="*/ 361950 w 1524000"/>
                <a:gd name="connsiteY1" fmla="*/ 28575 h 628650"/>
                <a:gd name="connsiteX2" fmla="*/ 1104900 w 1524000"/>
                <a:gd name="connsiteY2" fmla="*/ 423862 h 628650"/>
                <a:gd name="connsiteX3" fmla="*/ 1524000 w 1524000"/>
                <a:gd name="connsiteY3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628650">
                  <a:moveTo>
                    <a:pt x="0" y="628650"/>
                  </a:moveTo>
                  <a:cubicBezTo>
                    <a:pt x="49213" y="309563"/>
                    <a:pt x="177800" y="62706"/>
                    <a:pt x="361950" y="28575"/>
                  </a:cubicBezTo>
                  <a:cubicBezTo>
                    <a:pt x="546100" y="-5556"/>
                    <a:pt x="911225" y="428624"/>
                    <a:pt x="1104900" y="423862"/>
                  </a:cubicBezTo>
                  <a:cubicBezTo>
                    <a:pt x="1298575" y="419100"/>
                    <a:pt x="1471613" y="152400"/>
                    <a:pt x="1524000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2895600" y="5118100"/>
              <a:ext cx="116501" cy="838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935718" y="5956300"/>
                  <a:ext cx="4420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18" y="5956300"/>
                  <a:ext cx="442044" cy="3385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897438" y="4989096"/>
                  <a:ext cx="5186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sz="1600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438" y="4989096"/>
                  <a:ext cx="518604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414224" y="5393323"/>
                  <a:ext cx="43729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224" y="5393323"/>
                  <a:ext cx="437299" cy="33855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185624" y="4800600"/>
                  <a:ext cx="51385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sz="1600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5624" y="4800600"/>
                  <a:ext cx="513859" cy="33855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eform 12"/>
            <p:cNvSpPr/>
            <p:nvPr/>
          </p:nvSpPr>
          <p:spPr>
            <a:xfrm>
              <a:off x="4548548" y="5045542"/>
              <a:ext cx="1333500" cy="413051"/>
            </a:xfrm>
            <a:custGeom>
              <a:avLst/>
              <a:gdLst>
                <a:gd name="connsiteX0" fmla="*/ 24174 w 1548174"/>
                <a:gd name="connsiteY0" fmla="*/ 628650 h 628650"/>
                <a:gd name="connsiteX1" fmla="*/ 147999 w 1548174"/>
                <a:gd name="connsiteY1" fmla="*/ 66675 h 628650"/>
                <a:gd name="connsiteX2" fmla="*/ 1148124 w 1548174"/>
                <a:gd name="connsiteY2" fmla="*/ 457200 h 628650"/>
                <a:gd name="connsiteX3" fmla="*/ 1548174 w 1548174"/>
                <a:gd name="connsiteY3" fmla="*/ 0 h 628650"/>
                <a:gd name="connsiteX0" fmla="*/ 648 w 2934348"/>
                <a:gd name="connsiteY0" fmla="*/ 381000 h 457433"/>
                <a:gd name="connsiteX1" fmla="*/ 1534173 w 2934348"/>
                <a:gd name="connsiteY1" fmla="*/ 66675 h 457433"/>
                <a:gd name="connsiteX2" fmla="*/ 2534298 w 2934348"/>
                <a:gd name="connsiteY2" fmla="*/ 457200 h 457433"/>
                <a:gd name="connsiteX3" fmla="*/ 2934348 w 2934348"/>
                <a:gd name="connsiteY3" fmla="*/ 0 h 457433"/>
                <a:gd name="connsiteX0" fmla="*/ 643 w 2943868"/>
                <a:gd name="connsiteY0" fmla="*/ 352425 h 457436"/>
                <a:gd name="connsiteX1" fmla="*/ 1543693 w 2943868"/>
                <a:gd name="connsiteY1" fmla="*/ 66675 h 457436"/>
                <a:gd name="connsiteX2" fmla="*/ 2543818 w 2943868"/>
                <a:gd name="connsiteY2" fmla="*/ 457200 h 457436"/>
                <a:gd name="connsiteX3" fmla="*/ 2943868 w 2943868"/>
                <a:gd name="connsiteY3" fmla="*/ 0 h 457436"/>
                <a:gd name="connsiteX0" fmla="*/ 1182 w 2944407"/>
                <a:gd name="connsiteY0" fmla="*/ 373110 h 477904"/>
                <a:gd name="connsiteX1" fmla="*/ 1007657 w 2944407"/>
                <a:gd name="connsiteY1" fmla="*/ 1635 h 477904"/>
                <a:gd name="connsiteX2" fmla="*/ 2544357 w 2944407"/>
                <a:gd name="connsiteY2" fmla="*/ 477885 h 477904"/>
                <a:gd name="connsiteX3" fmla="*/ 2944407 w 2944407"/>
                <a:gd name="connsiteY3" fmla="*/ 20685 h 477904"/>
                <a:gd name="connsiteX0" fmla="*/ 0 w 2943225"/>
                <a:gd name="connsiteY0" fmla="*/ 372925 h 477719"/>
                <a:gd name="connsiteX1" fmla="*/ 1006475 w 2943225"/>
                <a:gd name="connsiteY1" fmla="*/ 1450 h 477719"/>
                <a:gd name="connsiteX2" fmla="*/ 2543175 w 2943225"/>
                <a:gd name="connsiteY2" fmla="*/ 477700 h 477719"/>
                <a:gd name="connsiteX3" fmla="*/ 2943225 w 2943225"/>
                <a:gd name="connsiteY3" fmla="*/ 20500 h 477719"/>
                <a:gd name="connsiteX0" fmla="*/ 0 w 2943225"/>
                <a:gd name="connsiteY0" fmla="*/ 373221 h 478015"/>
                <a:gd name="connsiteX1" fmla="*/ 1006475 w 2943225"/>
                <a:gd name="connsiteY1" fmla="*/ 1746 h 478015"/>
                <a:gd name="connsiteX2" fmla="*/ 2543175 w 2943225"/>
                <a:gd name="connsiteY2" fmla="*/ 477996 h 478015"/>
                <a:gd name="connsiteX3" fmla="*/ 2943225 w 2943225"/>
                <a:gd name="connsiteY3" fmla="*/ 20796 h 478015"/>
                <a:gd name="connsiteX0" fmla="*/ 0 w 2943225"/>
                <a:gd name="connsiteY0" fmla="*/ 453529 h 558801"/>
                <a:gd name="connsiteX1" fmla="*/ 754062 w 2943225"/>
                <a:gd name="connsiteY1" fmla="*/ 1092 h 558801"/>
                <a:gd name="connsiteX2" fmla="*/ 2543175 w 2943225"/>
                <a:gd name="connsiteY2" fmla="*/ 558304 h 558801"/>
                <a:gd name="connsiteX3" fmla="*/ 2943225 w 2943225"/>
                <a:gd name="connsiteY3" fmla="*/ 101104 h 558801"/>
                <a:gd name="connsiteX0" fmla="*/ 0 w 2943225"/>
                <a:gd name="connsiteY0" fmla="*/ 467115 h 943628"/>
                <a:gd name="connsiteX1" fmla="*/ 754062 w 2943225"/>
                <a:gd name="connsiteY1" fmla="*/ 14678 h 943628"/>
                <a:gd name="connsiteX2" fmla="*/ 581025 w 2943225"/>
                <a:gd name="connsiteY2" fmla="*/ 943365 h 943628"/>
                <a:gd name="connsiteX3" fmla="*/ 2943225 w 2943225"/>
                <a:gd name="connsiteY3" fmla="*/ 114690 h 943628"/>
                <a:gd name="connsiteX0" fmla="*/ 0 w 1333500"/>
                <a:gd name="connsiteY0" fmla="*/ 467115 h 947615"/>
                <a:gd name="connsiteX1" fmla="*/ 754062 w 1333500"/>
                <a:gd name="connsiteY1" fmla="*/ 14678 h 947615"/>
                <a:gd name="connsiteX2" fmla="*/ 581025 w 1333500"/>
                <a:gd name="connsiteY2" fmla="*/ 943365 h 947615"/>
                <a:gd name="connsiteX3" fmla="*/ 1333500 w 1333500"/>
                <a:gd name="connsiteY3" fmla="*/ 367102 h 947615"/>
                <a:gd name="connsiteX0" fmla="*/ 0 w 1333500"/>
                <a:gd name="connsiteY0" fmla="*/ 461121 h 809459"/>
                <a:gd name="connsiteX1" fmla="*/ 754062 w 1333500"/>
                <a:gd name="connsiteY1" fmla="*/ 8684 h 809459"/>
                <a:gd name="connsiteX2" fmla="*/ 781050 w 1333500"/>
                <a:gd name="connsiteY2" fmla="*/ 804021 h 809459"/>
                <a:gd name="connsiteX3" fmla="*/ 1333500 w 1333500"/>
                <a:gd name="connsiteY3" fmla="*/ 361108 h 809459"/>
                <a:gd name="connsiteX0" fmla="*/ 0 w 1333500"/>
                <a:gd name="connsiteY0" fmla="*/ 313036 h 657777"/>
                <a:gd name="connsiteX1" fmla="*/ 630237 w 1333500"/>
                <a:gd name="connsiteY1" fmla="*/ 17762 h 657777"/>
                <a:gd name="connsiteX2" fmla="*/ 781050 w 1333500"/>
                <a:gd name="connsiteY2" fmla="*/ 655936 h 657777"/>
                <a:gd name="connsiteX3" fmla="*/ 1333500 w 1333500"/>
                <a:gd name="connsiteY3" fmla="*/ 213023 h 657777"/>
                <a:gd name="connsiteX0" fmla="*/ 0 w 1333500"/>
                <a:gd name="connsiteY0" fmla="*/ 330291 h 675032"/>
                <a:gd name="connsiteX1" fmla="*/ 630237 w 1333500"/>
                <a:gd name="connsiteY1" fmla="*/ 35017 h 675032"/>
                <a:gd name="connsiteX2" fmla="*/ 781050 w 1333500"/>
                <a:gd name="connsiteY2" fmla="*/ 673191 h 675032"/>
                <a:gd name="connsiteX3" fmla="*/ 1333500 w 1333500"/>
                <a:gd name="connsiteY3" fmla="*/ 230278 h 675032"/>
                <a:gd name="connsiteX0" fmla="*/ 0 w 1333500"/>
                <a:gd name="connsiteY0" fmla="*/ 296077 h 340328"/>
                <a:gd name="connsiteX1" fmla="*/ 630237 w 1333500"/>
                <a:gd name="connsiteY1" fmla="*/ 803 h 340328"/>
                <a:gd name="connsiteX2" fmla="*/ 909637 w 1333500"/>
                <a:gd name="connsiteY2" fmla="*/ 334177 h 340328"/>
                <a:gd name="connsiteX3" fmla="*/ 1333500 w 1333500"/>
                <a:gd name="connsiteY3" fmla="*/ 196064 h 340328"/>
                <a:gd name="connsiteX0" fmla="*/ 0 w 1333500"/>
                <a:gd name="connsiteY0" fmla="*/ 319602 h 365052"/>
                <a:gd name="connsiteX1" fmla="*/ 506412 w 1333500"/>
                <a:gd name="connsiteY1" fmla="*/ 515 h 365052"/>
                <a:gd name="connsiteX2" fmla="*/ 909637 w 1333500"/>
                <a:gd name="connsiteY2" fmla="*/ 357702 h 365052"/>
                <a:gd name="connsiteX3" fmla="*/ 1333500 w 1333500"/>
                <a:gd name="connsiteY3" fmla="*/ 219589 h 365052"/>
                <a:gd name="connsiteX0" fmla="*/ 0 w 1333500"/>
                <a:gd name="connsiteY0" fmla="*/ 331725 h 377175"/>
                <a:gd name="connsiteX1" fmla="*/ 506412 w 1333500"/>
                <a:gd name="connsiteY1" fmla="*/ 12638 h 377175"/>
                <a:gd name="connsiteX2" fmla="*/ 909637 w 1333500"/>
                <a:gd name="connsiteY2" fmla="*/ 369825 h 377175"/>
                <a:gd name="connsiteX3" fmla="*/ 1333500 w 1333500"/>
                <a:gd name="connsiteY3" fmla="*/ 231712 h 377175"/>
                <a:gd name="connsiteX0" fmla="*/ 0 w 1333500"/>
                <a:gd name="connsiteY0" fmla="*/ 331725 h 402863"/>
                <a:gd name="connsiteX1" fmla="*/ 506412 w 1333500"/>
                <a:gd name="connsiteY1" fmla="*/ 12638 h 402863"/>
                <a:gd name="connsiteX2" fmla="*/ 909637 w 1333500"/>
                <a:gd name="connsiteY2" fmla="*/ 369825 h 402863"/>
                <a:gd name="connsiteX3" fmla="*/ 1333500 w 1333500"/>
                <a:gd name="connsiteY3" fmla="*/ 231712 h 402863"/>
                <a:gd name="connsiteX0" fmla="*/ 0 w 1333500"/>
                <a:gd name="connsiteY0" fmla="*/ 331725 h 432333"/>
                <a:gd name="connsiteX1" fmla="*/ 506412 w 1333500"/>
                <a:gd name="connsiteY1" fmla="*/ 12638 h 432333"/>
                <a:gd name="connsiteX2" fmla="*/ 909637 w 1333500"/>
                <a:gd name="connsiteY2" fmla="*/ 369825 h 432333"/>
                <a:gd name="connsiteX3" fmla="*/ 1333500 w 1333500"/>
                <a:gd name="connsiteY3" fmla="*/ 231712 h 432333"/>
                <a:gd name="connsiteX0" fmla="*/ 0 w 1333500"/>
                <a:gd name="connsiteY0" fmla="*/ 320122 h 430620"/>
                <a:gd name="connsiteX1" fmla="*/ 506412 w 1333500"/>
                <a:gd name="connsiteY1" fmla="*/ 1035 h 430620"/>
                <a:gd name="connsiteX2" fmla="*/ 823912 w 1333500"/>
                <a:gd name="connsiteY2" fmla="*/ 377272 h 430620"/>
                <a:gd name="connsiteX3" fmla="*/ 1333500 w 1333500"/>
                <a:gd name="connsiteY3" fmla="*/ 220109 h 430620"/>
                <a:gd name="connsiteX0" fmla="*/ 0 w 1333500"/>
                <a:gd name="connsiteY0" fmla="*/ 320122 h 443988"/>
                <a:gd name="connsiteX1" fmla="*/ 506412 w 1333500"/>
                <a:gd name="connsiteY1" fmla="*/ 1035 h 443988"/>
                <a:gd name="connsiteX2" fmla="*/ 823912 w 1333500"/>
                <a:gd name="connsiteY2" fmla="*/ 377272 h 443988"/>
                <a:gd name="connsiteX3" fmla="*/ 1333500 w 1333500"/>
                <a:gd name="connsiteY3" fmla="*/ 220109 h 443988"/>
                <a:gd name="connsiteX0" fmla="*/ 0 w 1333500"/>
                <a:gd name="connsiteY0" fmla="*/ 256339 h 362486"/>
                <a:gd name="connsiteX1" fmla="*/ 511174 w 1333500"/>
                <a:gd name="connsiteY1" fmla="*/ 3927 h 362486"/>
                <a:gd name="connsiteX2" fmla="*/ 823912 w 1333500"/>
                <a:gd name="connsiteY2" fmla="*/ 313489 h 362486"/>
                <a:gd name="connsiteX3" fmla="*/ 1333500 w 1333500"/>
                <a:gd name="connsiteY3" fmla="*/ 156326 h 362486"/>
                <a:gd name="connsiteX0" fmla="*/ 0 w 1333500"/>
                <a:gd name="connsiteY0" fmla="*/ 269900 h 376047"/>
                <a:gd name="connsiteX1" fmla="*/ 511174 w 1333500"/>
                <a:gd name="connsiteY1" fmla="*/ 17488 h 376047"/>
                <a:gd name="connsiteX2" fmla="*/ 823912 w 1333500"/>
                <a:gd name="connsiteY2" fmla="*/ 327050 h 376047"/>
                <a:gd name="connsiteX3" fmla="*/ 1333500 w 1333500"/>
                <a:gd name="connsiteY3" fmla="*/ 169887 h 376047"/>
                <a:gd name="connsiteX0" fmla="*/ 0 w 1333500"/>
                <a:gd name="connsiteY0" fmla="*/ 260709 h 407843"/>
                <a:gd name="connsiteX1" fmla="*/ 511174 w 1333500"/>
                <a:gd name="connsiteY1" fmla="*/ 8297 h 407843"/>
                <a:gd name="connsiteX2" fmla="*/ 857250 w 1333500"/>
                <a:gd name="connsiteY2" fmla="*/ 384534 h 407843"/>
                <a:gd name="connsiteX3" fmla="*/ 1333500 w 1333500"/>
                <a:gd name="connsiteY3" fmla="*/ 160696 h 407843"/>
                <a:gd name="connsiteX0" fmla="*/ 0 w 1333500"/>
                <a:gd name="connsiteY0" fmla="*/ 260709 h 416280"/>
                <a:gd name="connsiteX1" fmla="*/ 511174 w 1333500"/>
                <a:gd name="connsiteY1" fmla="*/ 8297 h 416280"/>
                <a:gd name="connsiteX2" fmla="*/ 857250 w 1333500"/>
                <a:gd name="connsiteY2" fmla="*/ 384534 h 416280"/>
                <a:gd name="connsiteX3" fmla="*/ 1333500 w 1333500"/>
                <a:gd name="connsiteY3" fmla="*/ 160696 h 416280"/>
                <a:gd name="connsiteX0" fmla="*/ 0 w 1333500"/>
                <a:gd name="connsiteY0" fmla="*/ 272583 h 428154"/>
                <a:gd name="connsiteX1" fmla="*/ 511174 w 1333500"/>
                <a:gd name="connsiteY1" fmla="*/ 20171 h 428154"/>
                <a:gd name="connsiteX2" fmla="*/ 857250 w 1333500"/>
                <a:gd name="connsiteY2" fmla="*/ 396408 h 428154"/>
                <a:gd name="connsiteX3" fmla="*/ 1333500 w 1333500"/>
                <a:gd name="connsiteY3" fmla="*/ 172570 h 428154"/>
                <a:gd name="connsiteX0" fmla="*/ 0 w 1333500"/>
                <a:gd name="connsiteY0" fmla="*/ 272583 h 413051"/>
                <a:gd name="connsiteX1" fmla="*/ 511174 w 1333500"/>
                <a:gd name="connsiteY1" fmla="*/ 20171 h 413051"/>
                <a:gd name="connsiteX2" fmla="*/ 857250 w 1333500"/>
                <a:gd name="connsiteY2" fmla="*/ 396408 h 413051"/>
                <a:gd name="connsiteX3" fmla="*/ 1333500 w 1333500"/>
                <a:gd name="connsiteY3" fmla="*/ 172570 h 41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0" h="413051">
                  <a:moveTo>
                    <a:pt x="0" y="272583"/>
                  </a:moveTo>
                  <a:cubicBezTo>
                    <a:pt x="76200" y="-3642"/>
                    <a:pt x="373061" y="-29041"/>
                    <a:pt x="511174" y="20171"/>
                  </a:cubicBezTo>
                  <a:cubicBezTo>
                    <a:pt x="649287" y="69383"/>
                    <a:pt x="720196" y="351958"/>
                    <a:pt x="857250" y="396408"/>
                  </a:cubicBezTo>
                  <a:cubicBezTo>
                    <a:pt x="994304" y="440858"/>
                    <a:pt x="1144588" y="405933"/>
                    <a:pt x="1333500" y="17257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85836" y="4876800"/>
              <a:ext cx="303949" cy="365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759783" y="5241925"/>
                  <a:ext cx="4420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9783" y="5241925"/>
                  <a:ext cx="442044" cy="3385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610969" y="4747861"/>
                  <a:ext cx="5186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sz="1600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0969" y="4747861"/>
                  <a:ext cx="518604" cy="33855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4547574" y="4876800"/>
              <a:ext cx="123825" cy="4508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2497249" y="4800600"/>
                <a:ext cx="2227150" cy="1828800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249" y="4800600"/>
                <a:ext cx="2227150" cy="1828800"/>
              </a:xfrm>
              <a:prstGeom prst="round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4097449" y="4724400"/>
                <a:ext cx="2150951" cy="1284639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49" y="4724400"/>
                <a:ext cx="2150951" cy="1284639"/>
              </a:xfrm>
              <a:prstGeom prst="round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19050"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257800" y="768220"/>
            <a:ext cx="342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See also </a:t>
            </a:r>
            <a:r>
              <a:rPr lang="en-US" i="1" dirty="0" smtClean="0">
                <a:hlinkClick r:id="rId11"/>
              </a:rPr>
              <a:t>Hermit Splines on Wikipedia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9892414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I:</a:t>
            </a:r>
          </a:p>
          <a:p>
            <a:r>
              <a:rPr lang="en-US" dirty="0" smtClean="0"/>
              <a:t>General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1395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Hermite</a:t>
            </a:r>
            <a:r>
              <a:rPr lang="en-US" dirty="0" smtClean="0"/>
              <a:t> Splines:</a:t>
            </a:r>
            <a:br>
              <a:rPr lang="en-US" dirty="0" smtClean="0"/>
            </a:br>
            <a:r>
              <a:rPr lang="en-US" dirty="0" smtClean="0"/>
              <a:t>Getting the Tangents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There are three main approaches to obtain the tangents:</a:t>
                </a:r>
              </a:p>
              <a:p>
                <a:pPr lvl="1"/>
                <a:r>
                  <a:rPr lang="en-US" dirty="0" smtClean="0"/>
                  <a:t>Automatic generation: </a:t>
                </a:r>
              </a:p>
              <a:p>
                <a:pPr marL="593725" lvl="2" indent="0">
                  <a:buNone/>
                </a:pPr>
                <a:r>
                  <a:rPr lang="en-US" i="1" dirty="0" smtClean="0"/>
                  <a:t>Various methods, but all rely on the initial complete set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 smtClean="0"/>
                  <a:t> to compute all the necessary tangents while satisfying some sort of smoothness optimization (typically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 smtClean="0"/>
                  <a:t> continuity). Rarely used in the context of games.</a:t>
                </a:r>
              </a:p>
              <a:p>
                <a:pPr lvl="1"/>
                <a:r>
                  <a:rPr lang="en-US" dirty="0" smtClean="0"/>
                  <a:t>Locally computed:</a:t>
                </a:r>
              </a:p>
              <a:p>
                <a:pPr marL="593725" lvl="2" indent="0">
                  <a:buNone/>
                </a:pPr>
                <a:r>
                  <a:rPr lang="en-US" i="1" dirty="0" smtClean="0"/>
                  <a:t>Various methods again, but typically rely on neighboring points/segments to compute a tangent. Usually guarantees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 continuity at least. </a:t>
                </a:r>
                <a:r>
                  <a:rPr lang="en-US" i="1" dirty="0" err="1" smtClean="0"/>
                  <a:t>Catmull</a:t>
                </a:r>
                <a:r>
                  <a:rPr lang="en-US" i="1" dirty="0" smtClean="0"/>
                  <a:t>-Rom (next) is a common example</a:t>
                </a:r>
              </a:p>
              <a:p>
                <a:pPr lvl="1"/>
                <a:r>
                  <a:rPr lang="en-US" dirty="0" smtClean="0"/>
                  <a:t>User defined:</a:t>
                </a:r>
              </a:p>
              <a:p>
                <a:pPr marL="557212" lvl="2" indent="0">
                  <a:buNone/>
                </a:pPr>
                <a:r>
                  <a:rPr lang="en-US" i="1" dirty="0" smtClean="0"/>
                  <a:t>The assumption here is that the artist/designer have some sort of UI to create the desired tangent information. </a:t>
                </a:r>
                <a:r>
                  <a:rPr lang="en-US" i="1" dirty="0" err="1" smtClean="0"/>
                  <a:t>Bézier</a:t>
                </a:r>
                <a:r>
                  <a:rPr lang="en-US" i="1" dirty="0" smtClean="0"/>
                  <a:t> curves (next) are a common example.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8" t="-579" r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2768476" y="4800600"/>
            <a:ext cx="3306227" cy="1546993"/>
            <a:chOff x="2895600" y="4747861"/>
            <a:chExt cx="3306227" cy="1546993"/>
          </a:xfrm>
        </p:grpSpPr>
        <p:sp>
          <p:nvSpPr>
            <p:cNvPr id="20" name="Freeform 19"/>
            <p:cNvSpPr/>
            <p:nvPr/>
          </p:nvSpPr>
          <p:spPr>
            <a:xfrm>
              <a:off x="3023574" y="5327650"/>
              <a:ext cx="1524000" cy="628650"/>
            </a:xfrm>
            <a:custGeom>
              <a:avLst/>
              <a:gdLst>
                <a:gd name="connsiteX0" fmla="*/ 24174 w 1548174"/>
                <a:gd name="connsiteY0" fmla="*/ 628650 h 628650"/>
                <a:gd name="connsiteX1" fmla="*/ 147999 w 1548174"/>
                <a:gd name="connsiteY1" fmla="*/ 66675 h 628650"/>
                <a:gd name="connsiteX2" fmla="*/ 1148124 w 1548174"/>
                <a:gd name="connsiteY2" fmla="*/ 457200 h 628650"/>
                <a:gd name="connsiteX3" fmla="*/ 1548174 w 1548174"/>
                <a:gd name="connsiteY3" fmla="*/ 0 h 628650"/>
                <a:gd name="connsiteX0" fmla="*/ 24174 w 1548174"/>
                <a:gd name="connsiteY0" fmla="*/ 628650 h 628650"/>
                <a:gd name="connsiteX1" fmla="*/ 147999 w 1548174"/>
                <a:gd name="connsiteY1" fmla="*/ 66675 h 628650"/>
                <a:gd name="connsiteX2" fmla="*/ 1148124 w 1548174"/>
                <a:gd name="connsiteY2" fmla="*/ 457200 h 628650"/>
                <a:gd name="connsiteX3" fmla="*/ 1548174 w 1548174"/>
                <a:gd name="connsiteY3" fmla="*/ 0 h 628650"/>
                <a:gd name="connsiteX0" fmla="*/ 0 w 1524000"/>
                <a:gd name="connsiteY0" fmla="*/ 628650 h 628650"/>
                <a:gd name="connsiteX1" fmla="*/ 123825 w 1524000"/>
                <a:gd name="connsiteY1" fmla="*/ 66675 h 628650"/>
                <a:gd name="connsiteX2" fmla="*/ 1123950 w 1524000"/>
                <a:gd name="connsiteY2" fmla="*/ 457200 h 628650"/>
                <a:gd name="connsiteX3" fmla="*/ 1524000 w 1524000"/>
                <a:gd name="connsiteY3" fmla="*/ 0 h 628650"/>
                <a:gd name="connsiteX0" fmla="*/ 0 w 1524000"/>
                <a:gd name="connsiteY0" fmla="*/ 628650 h 628650"/>
                <a:gd name="connsiteX1" fmla="*/ 361950 w 1524000"/>
                <a:gd name="connsiteY1" fmla="*/ 28575 h 628650"/>
                <a:gd name="connsiteX2" fmla="*/ 1123950 w 1524000"/>
                <a:gd name="connsiteY2" fmla="*/ 457200 h 628650"/>
                <a:gd name="connsiteX3" fmla="*/ 1524000 w 1524000"/>
                <a:gd name="connsiteY3" fmla="*/ 0 h 628650"/>
                <a:gd name="connsiteX0" fmla="*/ 0 w 1524000"/>
                <a:gd name="connsiteY0" fmla="*/ 628650 h 628650"/>
                <a:gd name="connsiteX1" fmla="*/ 361950 w 1524000"/>
                <a:gd name="connsiteY1" fmla="*/ 28575 h 628650"/>
                <a:gd name="connsiteX2" fmla="*/ 1104900 w 1524000"/>
                <a:gd name="connsiteY2" fmla="*/ 423862 h 628650"/>
                <a:gd name="connsiteX3" fmla="*/ 1524000 w 1524000"/>
                <a:gd name="connsiteY3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628650">
                  <a:moveTo>
                    <a:pt x="0" y="628650"/>
                  </a:moveTo>
                  <a:cubicBezTo>
                    <a:pt x="49213" y="309563"/>
                    <a:pt x="177800" y="62706"/>
                    <a:pt x="361950" y="28575"/>
                  </a:cubicBezTo>
                  <a:cubicBezTo>
                    <a:pt x="546100" y="-5556"/>
                    <a:pt x="911225" y="428624"/>
                    <a:pt x="1104900" y="423862"/>
                  </a:cubicBezTo>
                  <a:cubicBezTo>
                    <a:pt x="1298575" y="419100"/>
                    <a:pt x="1471613" y="152400"/>
                    <a:pt x="1524000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2895600" y="5118100"/>
              <a:ext cx="116501" cy="838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935718" y="5956300"/>
                  <a:ext cx="4420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18" y="5956300"/>
                  <a:ext cx="442044" cy="3385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897438" y="4989096"/>
                  <a:ext cx="5186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sz="1600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438" y="4989096"/>
                  <a:ext cx="518604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414224" y="5393323"/>
                  <a:ext cx="43729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224" y="5393323"/>
                  <a:ext cx="437299" cy="33855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185624" y="4800600"/>
                  <a:ext cx="51385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sz="1600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5624" y="4800600"/>
                  <a:ext cx="513859" cy="33855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Freeform 25"/>
            <p:cNvSpPr/>
            <p:nvPr/>
          </p:nvSpPr>
          <p:spPr>
            <a:xfrm>
              <a:off x="4548548" y="5045542"/>
              <a:ext cx="1333500" cy="413051"/>
            </a:xfrm>
            <a:custGeom>
              <a:avLst/>
              <a:gdLst>
                <a:gd name="connsiteX0" fmla="*/ 24174 w 1548174"/>
                <a:gd name="connsiteY0" fmla="*/ 628650 h 628650"/>
                <a:gd name="connsiteX1" fmla="*/ 147999 w 1548174"/>
                <a:gd name="connsiteY1" fmla="*/ 66675 h 628650"/>
                <a:gd name="connsiteX2" fmla="*/ 1148124 w 1548174"/>
                <a:gd name="connsiteY2" fmla="*/ 457200 h 628650"/>
                <a:gd name="connsiteX3" fmla="*/ 1548174 w 1548174"/>
                <a:gd name="connsiteY3" fmla="*/ 0 h 628650"/>
                <a:gd name="connsiteX0" fmla="*/ 648 w 2934348"/>
                <a:gd name="connsiteY0" fmla="*/ 381000 h 457433"/>
                <a:gd name="connsiteX1" fmla="*/ 1534173 w 2934348"/>
                <a:gd name="connsiteY1" fmla="*/ 66675 h 457433"/>
                <a:gd name="connsiteX2" fmla="*/ 2534298 w 2934348"/>
                <a:gd name="connsiteY2" fmla="*/ 457200 h 457433"/>
                <a:gd name="connsiteX3" fmla="*/ 2934348 w 2934348"/>
                <a:gd name="connsiteY3" fmla="*/ 0 h 457433"/>
                <a:gd name="connsiteX0" fmla="*/ 643 w 2943868"/>
                <a:gd name="connsiteY0" fmla="*/ 352425 h 457436"/>
                <a:gd name="connsiteX1" fmla="*/ 1543693 w 2943868"/>
                <a:gd name="connsiteY1" fmla="*/ 66675 h 457436"/>
                <a:gd name="connsiteX2" fmla="*/ 2543818 w 2943868"/>
                <a:gd name="connsiteY2" fmla="*/ 457200 h 457436"/>
                <a:gd name="connsiteX3" fmla="*/ 2943868 w 2943868"/>
                <a:gd name="connsiteY3" fmla="*/ 0 h 457436"/>
                <a:gd name="connsiteX0" fmla="*/ 1182 w 2944407"/>
                <a:gd name="connsiteY0" fmla="*/ 373110 h 477904"/>
                <a:gd name="connsiteX1" fmla="*/ 1007657 w 2944407"/>
                <a:gd name="connsiteY1" fmla="*/ 1635 h 477904"/>
                <a:gd name="connsiteX2" fmla="*/ 2544357 w 2944407"/>
                <a:gd name="connsiteY2" fmla="*/ 477885 h 477904"/>
                <a:gd name="connsiteX3" fmla="*/ 2944407 w 2944407"/>
                <a:gd name="connsiteY3" fmla="*/ 20685 h 477904"/>
                <a:gd name="connsiteX0" fmla="*/ 0 w 2943225"/>
                <a:gd name="connsiteY0" fmla="*/ 372925 h 477719"/>
                <a:gd name="connsiteX1" fmla="*/ 1006475 w 2943225"/>
                <a:gd name="connsiteY1" fmla="*/ 1450 h 477719"/>
                <a:gd name="connsiteX2" fmla="*/ 2543175 w 2943225"/>
                <a:gd name="connsiteY2" fmla="*/ 477700 h 477719"/>
                <a:gd name="connsiteX3" fmla="*/ 2943225 w 2943225"/>
                <a:gd name="connsiteY3" fmla="*/ 20500 h 477719"/>
                <a:gd name="connsiteX0" fmla="*/ 0 w 2943225"/>
                <a:gd name="connsiteY0" fmla="*/ 373221 h 478015"/>
                <a:gd name="connsiteX1" fmla="*/ 1006475 w 2943225"/>
                <a:gd name="connsiteY1" fmla="*/ 1746 h 478015"/>
                <a:gd name="connsiteX2" fmla="*/ 2543175 w 2943225"/>
                <a:gd name="connsiteY2" fmla="*/ 477996 h 478015"/>
                <a:gd name="connsiteX3" fmla="*/ 2943225 w 2943225"/>
                <a:gd name="connsiteY3" fmla="*/ 20796 h 478015"/>
                <a:gd name="connsiteX0" fmla="*/ 0 w 2943225"/>
                <a:gd name="connsiteY0" fmla="*/ 453529 h 558801"/>
                <a:gd name="connsiteX1" fmla="*/ 754062 w 2943225"/>
                <a:gd name="connsiteY1" fmla="*/ 1092 h 558801"/>
                <a:gd name="connsiteX2" fmla="*/ 2543175 w 2943225"/>
                <a:gd name="connsiteY2" fmla="*/ 558304 h 558801"/>
                <a:gd name="connsiteX3" fmla="*/ 2943225 w 2943225"/>
                <a:gd name="connsiteY3" fmla="*/ 101104 h 558801"/>
                <a:gd name="connsiteX0" fmla="*/ 0 w 2943225"/>
                <a:gd name="connsiteY0" fmla="*/ 467115 h 943628"/>
                <a:gd name="connsiteX1" fmla="*/ 754062 w 2943225"/>
                <a:gd name="connsiteY1" fmla="*/ 14678 h 943628"/>
                <a:gd name="connsiteX2" fmla="*/ 581025 w 2943225"/>
                <a:gd name="connsiteY2" fmla="*/ 943365 h 943628"/>
                <a:gd name="connsiteX3" fmla="*/ 2943225 w 2943225"/>
                <a:gd name="connsiteY3" fmla="*/ 114690 h 943628"/>
                <a:gd name="connsiteX0" fmla="*/ 0 w 1333500"/>
                <a:gd name="connsiteY0" fmla="*/ 467115 h 947615"/>
                <a:gd name="connsiteX1" fmla="*/ 754062 w 1333500"/>
                <a:gd name="connsiteY1" fmla="*/ 14678 h 947615"/>
                <a:gd name="connsiteX2" fmla="*/ 581025 w 1333500"/>
                <a:gd name="connsiteY2" fmla="*/ 943365 h 947615"/>
                <a:gd name="connsiteX3" fmla="*/ 1333500 w 1333500"/>
                <a:gd name="connsiteY3" fmla="*/ 367102 h 947615"/>
                <a:gd name="connsiteX0" fmla="*/ 0 w 1333500"/>
                <a:gd name="connsiteY0" fmla="*/ 461121 h 809459"/>
                <a:gd name="connsiteX1" fmla="*/ 754062 w 1333500"/>
                <a:gd name="connsiteY1" fmla="*/ 8684 h 809459"/>
                <a:gd name="connsiteX2" fmla="*/ 781050 w 1333500"/>
                <a:gd name="connsiteY2" fmla="*/ 804021 h 809459"/>
                <a:gd name="connsiteX3" fmla="*/ 1333500 w 1333500"/>
                <a:gd name="connsiteY3" fmla="*/ 361108 h 809459"/>
                <a:gd name="connsiteX0" fmla="*/ 0 w 1333500"/>
                <a:gd name="connsiteY0" fmla="*/ 313036 h 657777"/>
                <a:gd name="connsiteX1" fmla="*/ 630237 w 1333500"/>
                <a:gd name="connsiteY1" fmla="*/ 17762 h 657777"/>
                <a:gd name="connsiteX2" fmla="*/ 781050 w 1333500"/>
                <a:gd name="connsiteY2" fmla="*/ 655936 h 657777"/>
                <a:gd name="connsiteX3" fmla="*/ 1333500 w 1333500"/>
                <a:gd name="connsiteY3" fmla="*/ 213023 h 657777"/>
                <a:gd name="connsiteX0" fmla="*/ 0 w 1333500"/>
                <a:gd name="connsiteY0" fmla="*/ 330291 h 675032"/>
                <a:gd name="connsiteX1" fmla="*/ 630237 w 1333500"/>
                <a:gd name="connsiteY1" fmla="*/ 35017 h 675032"/>
                <a:gd name="connsiteX2" fmla="*/ 781050 w 1333500"/>
                <a:gd name="connsiteY2" fmla="*/ 673191 h 675032"/>
                <a:gd name="connsiteX3" fmla="*/ 1333500 w 1333500"/>
                <a:gd name="connsiteY3" fmla="*/ 230278 h 675032"/>
                <a:gd name="connsiteX0" fmla="*/ 0 w 1333500"/>
                <a:gd name="connsiteY0" fmla="*/ 296077 h 340328"/>
                <a:gd name="connsiteX1" fmla="*/ 630237 w 1333500"/>
                <a:gd name="connsiteY1" fmla="*/ 803 h 340328"/>
                <a:gd name="connsiteX2" fmla="*/ 909637 w 1333500"/>
                <a:gd name="connsiteY2" fmla="*/ 334177 h 340328"/>
                <a:gd name="connsiteX3" fmla="*/ 1333500 w 1333500"/>
                <a:gd name="connsiteY3" fmla="*/ 196064 h 340328"/>
                <a:gd name="connsiteX0" fmla="*/ 0 w 1333500"/>
                <a:gd name="connsiteY0" fmla="*/ 319602 h 365052"/>
                <a:gd name="connsiteX1" fmla="*/ 506412 w 1333500"/>
                <a:gd name="connsiteY1" fmla="*/ 515 h 365052"/>
                <a:gd name="connsiteX2" fmla="*/ 909637 w 1333500"/>
                <a:gd name="connsiteY2" fmla="*/ 357702 h 365052"/>
                <a:gd name="connsiteX3" fmla="*/ 1333500 w 1333500"/>
                <a:gd name="connsiteY3" fmla="*/ 219589 h 365052"/>
                <a:gd name="connsiteX0" fmla="*/ 0 w 1333500"/>
                <a:gd name="connsiteY0" fmla="*/ 331725 h 377175"/>
                <a:gd name="connsiteX1" fmla="*/ 506412 w 1333500"/>
                <a:gd name="connsiteY1" fmla="*/ 12638 h 377175"/>
                <a:gd name="connsiteX2" fmla="*/ 909637 w 1333500"/>
                <a:gd name="connsiteY2" fmla="*/ 369825 h 377175"/>
                <a:gd name="connsiteX3" fmla="*/ 1333500 w 1333500"/>
                <a:gd name="connsiteY3" fmla="*/ 231712 h 377175"/>
                <a:gd name="connsiteX0" fmla="*/ 0 w 1333500"/>
                <a:gd name="connsiteY0" fmla="*/ 331725 h 402863"/>
                <a:gd name="connsiteX1" fmla="*/ 506412 w 1333500"/>
                <a:gd name="connsiteY1" fmla="*/ 12638 h 402863"/>
                <a:gd name="connsiteX2" fmla="*/ 909637 w 1333500"/>
                <a:gd name="connsiteY2" fmla="*/ 369825 h 402863"/>
                <a:gd name="connsiteX3" fmla="*/ 1333500 w 1333500"/>
                <a:gd name="connsiteY3" fmla="*/ 231712 h 402863"/>
                <a:gd name="connsiteX0" fmla="*/ 0 w 1333500"/>
                <a:gd name="connsiteY0" fmla="*/ 331725 h 432333"/>
                <a:gd name="connsiteX1" fmla="*/ 506412 w 1333500"/>
                <a:gd name="connsiteY1" fmla="*/ 12638 h 432333"/>
                <a:gd name="connsiteX2" fmla="*/ 909637 w 1333500"/>
                <a:gd name="connsiteY2" fmla="*/ 369825 h 432333"/>
                <a:gd name="connsiteX3" fmla="*/ 1333500 w 1333500"/>
                <a:gd name="connsiteY3" fmla="*/ 231712 h 432333"/>
                <a:gd name="connsiteX0" fmla="*/ 0 w 1333500"/>
                <a:gd name="connsiteY0" fmla="*/ 320122 h 430620"/>
                <a:gd name="connsiteX1" fmla="*/ 506412 w 1333500"/>
                <a:gd name="connsiteY1" fmla="*/ 1035 h 430620"/>
                <a:gd name="connsiteX2" fmla="*/ 823912 w 1333500"/>
                <a:gd name="connsiteY2" fmla="*/ 377272 h 430620"/>
                <a:gd name="connsiteX3" fmla="*/ 1333500 w 1333500"/>
                <a:gd name="connsiteY3" fmla="*/ 220109 h 430620"/>
                <a:gd name="connsiteX0" fmla="*/ 0 w 1333500"/>
                <a:gd name="connsiteY0" fmla="*/ 320122 h 443988"/>
                <a:gd name="connsiteX1" fmla="*/ 506412 w 1333500"/>
                <a:gd name="connsiteY1" fmla="*/ 1035 h 443988"/>
                <a:gd name="connsiteX2" fmla="*/ 823912 w 1333500"/>
                <a:gd name="connsiteY2" fmla="*/ 377272 h 443988"/>
                <a:gd name="connsiteX3" fmla="*/ 1333500 w 1333500"/>
                <a:gd name="connsiteY3" fmla="*/ 220109 h 443988"/>
                <a:gd name="connsiteX0" fmla="*/ 0 w 1333500"/>
                <a:gd name="connsiteY0" fmla="*/ 256339 h 362486"/>
                <a:gd name="connsiteX1" fmla="*/ 511174 w 1333500"/>
                <a:gd name="connsiteY1" fmla="*/ 3927 h 362486"/>
                <a:gd name="connsiteX2" fmla="*/ 823912 w 1333500"/>
                <a:gd name="connsiteY2" fmla="*/ 313489 h 362486"/>
                <a:gd name="connsiteX3" fmla="*/ 1333500 w 1333500"/>
                <a:gd name="connsiteY3" fmla="*/ 156326 h 362486"/>
                <a:gd name="connsiteX0" fmla="*/ 0 w 1333500"/>
                <a:gd name="connsiteY0" fmla="*/ 269900 h 376047"/>
                <a:gd name="connsiteX1" fmla="*/ 511174 w 1333500"/>
                <a:gd name="connsiteY1" fmla="*/ 17488 h 376047"/>
                <a:gd name="connsiteX2" fmla="*/ 823912 w 1333500"/>
                <a:gd name="connsiteY2" fmla="*/ 327050 h 376047"/>
                <a:gd name="connsiteX3" fmla="*/ 1333500 w 1333500"/>
                <a:gd name="connsiteY3" fmla="*/ 169887 h 376047"/>
                <a:gd name="connsiteX0" fmla="*/ 0 w 1333500"/>
                <a:gd name="connsiteY0" fmla="*/ 260709 h 407843"/>
                <a:gd name="connsiteX1" fmla="*/ 511174 w 1333500"/>
                <a:gd name="connsiteY1" fmla="*/ 8297 h 407843"/>
                <a:gd name="connsiteX2" fmla="*/ 857250 w 1333500"/>
                <a:gd name="connsiteY2" fmla="*/ 384534 h 407843"/>
                <a:gd name="connsiteX3" fmla="*/ 1333500 w 1333500"/>
                <a:gd name="connsiteY3" fmla="*/ 160696 h 407843"/>
                <a:gd name="connsiteX0" fmla="*/ 0 w 1333500"/>
                <a:gd name="connsiteY0" fmla="*/ 260709 h 416280"/>
                <a:gd name="connsiteX1" fmla="*/ 511174 w 1333500"/>
                <a:gd name="connsiteY1" fmla="*/ 8297 h 416280"/>
                <a:gd name="connsiteX2" fmla="*/ 857250 w 1333500"/>
                <a:gd name="connsiteY2" fmla="*/ 384534 h 416280"/>
                <a:gd name="connsiteX3" fmla="*/ 1333500 w 1333500"/>
                <a:gd name="connsiteY3" fmla="*/ 160696 h 416280"/>
                <a:gd name="connsiteX0" fmla="*/ 0 w 1333500"/>
                <a:gd name="connsiteY0" fmla="*/ 272583 h 428154"/>
                <a:gd name="connsiteX1" fmla="*/ 511174 w 1333500"/>
                <a:gd name="connsiteY1" fmla="*/ 20171 h 428154"/>
                <a:gd name="connsiteX2" fmla="*/ 857250 w 1333500"/>
                <a:gd name="connsiteY2" fmla="*/ 396408 h 428154"/>
                <a:gd name="connsiteX3" fmla="*/ 1333500 w 1333500"/>
                <a:gd name="connsiteY3" fmla="*/ 172570 h 428154"/>
                <a:gd name="connsiteX0" fmla="*/ 0 w 1333500"/>
                <a:gd name="connsiteY0" fmla="*/ 272583 h 413051"/>
                <a:gd name="connsiteX1" fmla="*/ 511174 w 1333500"/>
                <a:gd name="connsiteY1" fmla="*/ 20171 h 413051"/>
                <a:gd name="connsiteX2" fmla="*/ 857250 w 1333500"/>
                <a:gd name="connsiteY2" fmla="*/ 396408 h 413051"/>
                <a:gd name="connsiteX3" fmla="*/ 1333500 w 1333500"/>
                <a:gd name="connsiteY3" fmla="*/ 172570 h 41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0" h="413051">
                  <a:moveTo>
                    <a:pt x="0" y="272583"/>
                  </a:moveTo>
                  <a:cubicBezTo>
                    <a:pt x="76200" y="-3642"/>
                    <a:pt x="373061" y="-29041"/>
                    <a:pt x="511174" y="20171"/>
                  </a:cubicBezTo>
                  <a:cubicBezTo>
                    <a:pt x="649287" y="69383"/>
                    <a:pt x="720196" y="351958"/>
                    <a:pt x="857250" y="396408"/>
                  </a:cubicBezTo>
                  <a:cubicBezTo>
                    <a:pt x="994304" y="440858"/>
                    <a:pt x="1144588" y="405933"/>
                    <a:pt x="1333500" y="17257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5885836" y="4876800"/>
              <a:ext cx="303949" cy="365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5759783" y="5241925"/>
                  <a:ext cx="4420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9783" y="5241925"/>
                  <a:ext cx="442044" cy="3385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610969" y="4747861"/>
                  <a:ext cx="5186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/>
                              </a:rPr>
                              <m:t>𝐏</m:t>
                            </m:r>
                            <m:r>
                              <a:rPr lang="en-US" sz="1600" b="1" i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0969" y="4747861"/>
                  <a:ext cx="518604" cy="33855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/>
            <p:cNvCxnSpPr>
              <a:stCxn id="20" idx="3"/>
            </p:cNvCxnSpPr>
            <p:nvPr/>
          </p:nvCxnSpPr>
          <p:spPr>
            <a:xfrm flipV="1">
              <a:off x="4547574" y="4876800"/>
              <a:ext cx="123825" cy="4508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/>
              <p:cNvSpPr/>
              <p:nvPr/>
            </p:nvSpPr>
            <p:spPr>
              <a:xfrm>
                <a:off x="2497249" y="4800600"/>
                <a:ext cx="2227150" cy="1828800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ounded 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249" y="4800600"/>
                <a:ext cx="2227150" cy="1828800"/>
              </a:xfrm>
              <a:prstGeom prst="round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/>
              <p:cNvSpPr/>
              <p:nvPr/>
            </p:nvSpPr>
            <p:spPr>
              <a:xfrm>
                <a:off x="4097449" y="4724400"/>
                <a:ext cx="2150951" cy="1284639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ounded 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49" y="4724400"/>
                <a:ext cx="2150951" cy="1284639"/>
              </a:xfrm>
              <a:prstGeom prst="round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19050"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301665"/>
            <a:ext cx="16573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Freeform 32"/>
          <p:cNvSpPr/>
          <p:nvPr/>
        </p:nvSpPr>
        <p:spPr>
          <a:xfrm>
            <a:off x="6705600" y="5479765"/>
            <a:ext cx="2008981" cy="750622"/>
          </a:xfrm>
          <a:custGeom>
            <a:avLst/>
            <a:gdLst>
              <a:gd name="connsiteX0" fmla="*/ 24174 w 1548174"/>
              <a:gd name="connsiteY0" fmla="*/ 628650 h 628650"/>
              <a:gd name="connsiteX1" fmla="*/ 147999 w 1548174"/>
              <a:gd name="connsiteY1" fmla="*/ 66675 h 628650"/>
              <a:gd name="connsiteX2" fmla="*/ 1148124 w 1548174"/>
              <a:gd name="connsiteY2" fmla="*/ 457200 h 628650"/>
              <a:gd name="connsiteX3" fmla="*/ 1548174 w 1548174"/>
              <a:gd name="connsiteY3" fmla="*/ 0 h 628650"/>
              <a:gd name="connsiteX0" fmla="*/ 648 w 2934348"/>
              <a:gd name="connsiteY0" fmla="*/ 381000 h 457433"/>
              <a:gd name="connsiteX1" fmla="*/ 1534173 w 2934348"/>
              <a:gd name="connsiteY1" fmla="*/ 66675 h 457433"/>
              <a:gd name="connsiteX2" fmla="*/ 2534298 w 2934348"/>
              <a:gd name="connsiteY2" fmla="*/ 457200 h 457433"/>
              <a:gd name="connsiteX3" fmla="*/ 2934348 w 2934348"/>
              <a:gd name="connsiteY3" fmla="*/ 0 h 457433"/>
              <a:gd name="connsiteX0" fmla="*/ 643 w 2943868"/>
              <a:gd name="connsiteY0" fmla="*/ 352425 h 457436"/>
              <a:gd name="connsiteX1" fmla="*/ 1543693 w 2943868"/>
              <a:gd name="connsiteY1" fmla="*/ 66675 h 457436"/>
              <a:gd name="connsiteX2" fmla="*/ 2543818 w 2943868"/>
              <a:gd name="connsiteY2" fmla="*/ 457200 h 457436"/>
              <a:gd name="connsiteX3" fmla="*/ 2943868 w 2943868"/>
              <a:gd name="connsiteY3" fmla="*/ 0 h 457436"/>
              <a:gd name="connsiteX0" fmla="*/ 1182 w 2944407"/>
              <a:gd name="connsiteY0" fmla="*/ 373110 h 477904"/>
              <a:gd name="connsiteX1" fmla="*/ 1007657 w 2944407"/>
              <a:gd name="connsiteY1" fmla="*/ 1635 h 477904"/>
              <a:gd name="connsiteX2" fmla="*/ 2544357 w 2944407"/>
              <a:gd name="connsiteY2" fmla="*/ 477885 h 477904"/>
              <a:gd name="connsiteX3" fmla="*/ 2944407 w 2944407"/>
              <a:gd name="connsiteY3" fmla="*/ 20685 h 477904"/>
              <a:gd name="connsiteX0" fmla="*/ 0 w 2943225"/>
              <a:gd name="connsiteY0" fmla="*/ 372925 h 477719"/>
              <a:gd name="connsiteX1" fmla="*/ 1006475 w 2943225"/>
              <a:gd name="connsiteY1" fmla="*/ 1450 h 477719"/>
              <a:gd name="connsiteX2" fmla="*/ 2543175 w 2943225"/>
              <a:gd name="connsiteY2" fmla="*/ 477700 h 477719"/>
              <a:gd name="connsiteX3" fmla="*/ 2943225 w 2943225"/>
              <a:gd name="connsiteY3" fmla="*/ 20500 h 477719"/>
              <a:gd name="connsiteX0" fmla="*/ 0 w 2943225"/>
              <a:gd name="connsiteY0" fmla="*/ 373221 h 478015"/>
              <a:gd name="connsiteX1" fmla="*/ 1006475 w 2943225"/>
              <a:gd name="connsiteY1" fmla="*/ 1746 h 478015"/>
              <a:gd name="connsiteX2" fmla="*/ 2543175 w 2943225"/>
              <a:gd name="connsiteY2" fmla="*/ 477996 h 478015"/>
              <a:gd name="connsiteX3" fmla="*/ 2943225 w 2943225"/>
              <a:gd name="connsiteY3" fmla="*/ 20796 h 478015"/>
              <a:gd name="connsiteX0" fmla="*/ 0 w 2943225"/>
              <a:gd name="connsiteY0" fmla="*/ 453529 h 558801"/>
              <a:gd name="connsiteX1" fmla="*/ 754062 w 2943225"/>
              <a:gd name="connsiteY1" fmla="*/ 1092 h 558801"/>
              <a:gd name="connsiteX2" fmla="*/ 2543175 w 2943225"/>
              <a:gd name="connsiteY2" fmla="*/ 558304 h 558801"/>
              <a:gd name="connsiteX3" fmla="*/ 2943225 w 2943225"/>
              <a:gd name="connsiteY3" fmla="*/ 101104 h 558801"/>
              <a:gd name="connsiteX0" fmla="*/ 0 w 2943225"/>
              <a:gd name="connsiteY0" fmla="*/ 467115 h 943628"/>
              <a:gd name="connsiteX1" fmla="*/ 754062 w 2943225"/>
              <a:gd name="connsiteY1" fmla="*/ 14678 h 943628"/>
              <a:gd name="connsiteX2" fmla="*/ 581025 w 2943225"/>
              <a:gd name="connsiteY2" fmla="*/ 943365 h 943628"/>
              <a:gd name="connsiteX3" fmla="*/ 2943225 w 2943225"/>
              <a:gd name="connsiteY3" fmla="*/ 114690 h 943628"/>
              <a:gd name="connsiteX0" fmla="*/ 0 w 1333500"/>
              <a:gd name="connsiteY0" fmla="*/ 467115 h 947615"/>
              <a:gd name="connsiteX1" fmla="*/ 754062 w 1333500"/>
              <a:gd name="connsiteY1" fmla="*/ 14678 h 947615"/>
              <a:gd name="connsiteX2" fmla="*/ 581025 w 1333500"/>
              <a:gd name="connsiteY2" fmla="*/ 943365 h 947615"/>
              <a:gd name="connsiteX3" fmla="*/ 1333500 w 1333500"/>
              <a:gd name="connsiteY3" fmla="*/ 367102 h 947615"/>
              <a:gd name="connsiteX0" fmla="*/ 0 w 1333500"/>
              <a:gd name="connsiteY0" fmla="*/ 461121 h 809459"/>
              <a:gd name="connsiteX1" fmla="*/ 754062 w 1333500"/>
              <a:gd name="connsiteY1" fmla="*/ 8684 h 809459"/>
              <a:gd name="connsiteX2" fmla="*/ 781050 w 1333500"/>
              <a:gd name="connsiteY2" fmla="*/ 804021 h 809459"/>
              <a:gd name="connsiteX3" fmla="*/ 1333500 w 1333500"/>
              <a:gd name="connsiteY3" fmla="*/ 361108 h 809459"/>
              <a:gd name="connsiteX0" fmla="*/ 0 w 1333500"/>
              <a:gd name="connsiteY0" fmla="*/ 313036 h 657777"/>
              <a:gd name="connsiteX1" fmla="*/ 630237 w 1333500"/>
              <a:gd name="connsiteY1" fmla="*/ 17762 h 657777"/>
              <a:gd name="connsiteX2" fmla="*/ 781050 w 1333500"/>
              <a:gd name="connsiteY2" fmla="*/ 655936 h 657777"/>
              <a:gd name="connsiteX3" fmla="*/ 1333500 w 1333500"/>
              <a:gd name="connsiteY3" fmla="*/ 213023 h 657777"/>
              <a:gd name="connsiteX0" fmla="*/ 0 w 1333500"/>
              <a:gd name="connsiteY0" fmla="*/ 330291 h 675032"/>
              <a:gd name="connsiteX1" fmla="*/ 630237 w 1333500"/>
              <a:gd name="connsiteY1" fmla="*/ 35017 h 675032"/>
              <a:gd name="connsiteX2" fmla="*/ 781050 w 1333500"/>
              <a:gd name="connsiteY2" fmla="*/ 673191 h 675032"/>
              <a:gd name="connsiteX3" fmla="*/ 1333500 w 1333500"/>
              <a:gd name="connsiteY3" fmla="*/ 230278 h 675032"/>
              <a:gd name="connsiteX0" fmla="*/ 0 w 1333500"/>
              <a:gd name="connsiteY0" fmla="*/ 296077 h 340328"/>
              <a:gd name="connsiteX1" fmla="*/ 630237 w 1333500"/>
              <a:gd name="connsiteY1" fmla="*/ 803 h 340328"/>
              <a:gd name="connsiteX2" fmla="*/ 909637 w 1333500"/>
              <a:gd name="connsiteY2" fmla="*/ 334177 h 340328"/>
              <a:gd name="connsiteX3" fmla="*/ 1333500 w 1333500"/>
              <a:gd name="connsiteY3" fmla="*/ 196064 h 340328"/>
              <a:gd name="connsiteX0" fmla="*/ 0 w 1333500"/>
              <a:gd name="connsiteY0" fmla="*/ 319602 h 365052"/>
              <a:gd name="connsiteX1" fmla="*/ 506412 w 1333500"/>
              <a:gd name="connsiteY1" fmla="*/ 515 h 365052"/>
              <a:gd name="connsiteX2" fmla="*/ 909637 w 1333500"/>
              <a:gd name="connsiteY2" fmla="*/ 357702 h 365052"/>
              <a:gd name="connsiteX3" fmla="*/ 1333500 w 1333500"/>
              <a:gd name="connsiteY3" fmla="*/ 219589 h 365052"/>
              <a:gd name="connsiteX0" fmla="*/ 0 w 1333500"/>
              <a:gd name="connsiteY0" fmla="*/ 331725 h 377175"/>
              <a:gd name="connsiteX1" fmla="*/ 506412 w 1333500"/>
              <a:gd name="connsiteY1" fmla="*/ 12638 h 377175"/>
              <a:gd name="connsiteX2" fmla="*/ 909637 w 1333500"/>
              <a:gd name="connsiteY2" fmla="*/ 369825 h 377175"/>
              <a:gd name="connsiteX3" fmla="*/ 1333500 w 1333500"/>
              <a:gd name="connsiteY3" fmla="*/ 231712 h 377175"/>
              <a:gd name="connsiteX0" fmla="*/ 0 w 1333500"/>
              <a:gd name="connsiteY0" fmla="*/ 331725 h 402863"/>
              <a:gd name="connsiteX1" fmla="*/ 506412 w 1333500"/>
              <a:gd name="connsiteY1" fmla="*/ 12638 h 402863"/>
              <a:gd name="connsiteX2" fmla="*/ 909637 w 1333500"/>
              <a:gd name="connsiteY2" fmla="*/ 369825 h 402863"/>
              <a:gd name="connsiteX3" fmla="*/ 1333500 w 1333500"/>
              <a:gd name="connsiteY3" fmla="*/ 231712 h 402863"/>
              <a:gd name="connsiteX0" fmla="*/ 0 w 1333500"/>
              <a:gd name="connsiteY0" fmla="*/ 331725 h 432333"/>
              <a:gd name="connsiteX1" fmla="*/ 506412 w 1333500"/>
              <a:gd name="connsiteY1" fmla="*/ 12638 h 432333"/>
              <a:gd name="connsiteX2" fmla="*/ 909637 w 1333500"/>
              <a:gd name="connsiteY2" fmla="*/ 369825 h 432333"/>
              <a:gd name="connsiteX3" fmla="*/ 1333500 w 1333500"/>
              <a:gd name="connsiteY3" fmla="*/ 231712 h 432333"/>
              <a:gd name="connsiteX0" fmla="*/ 0 w 1333500"/>
              <a:gd name="connsiteY0" fmla="*/ 320122 h 430620"/>
              <a:gd name="connsiteX1" fmla="*/ 506412 w 1333500"/>
              <a:gd name="connsiteY1" fmla="*/ 1035 h 430620"/>
              <a:gd name="connsiteX2" fmla="*/ 823912 w 1333500"/>
              <a:gd name="connsiteY2" fmla="*/ 377272 h 430620"/>
              <a:gd name="connsiteX3" fmla="*/ 1333500 w 1333500"/>
              <a:gd name="connsiteY3" fmla="*/ 220109 h 430620"/>
              <a:gd name="connsiteX0" fmla="*/ 0 w 1333500"/>
              <a:gd name="connsiteY0" fmla="*/ 320122 h 443988"/>
              <a:gd name="connsiteX1" fmla="*/ 506412 w 1333500"/>
              <a:gd name="connsiteY1" fmla="*/ 1035 h 443988"/>
              <a:gd name="connsiteX2" fmla="*/ 823912 w 1333500"/>
              <a:gd name="connsiteY2" fmla="*/ 377272 h 443988"/>
              <a:gd name="connsiteX3" fmla="*/ 1333500 w 1333500"/>
              <a:gd name="connsiteY3" fmla="*/ 220109 h 443988"/>
              <a:gd name="connsiteX0" fmla="*/ 0 w 1333500"/>
              <a:gd name="connsiteY0" fmla="*/ 256339 h 362486"/>
              <a:gd name="connsiteX1" fmla="*/ 511174 w 1333500"/>
              <a:gd name="connsiteY1" fmla="*/ 3927 h 362486"/>
              <a:gd name="connsiteX2" fmla="*/ 823912 w 1333500"/>
              <a:gd name="connsiteY2" fmla="*/ 313489 h 362486"/>
              <a:gd name="connsiteX3" fmla="*/ 1333500 w 1333500"/>
              <a:gd name="connsiteY3" fmla="*/ 156326 h 362486"/>
              <a:gd name="connsiteX0" fmla="*/ 0 w 1333500"/>
              <a:gd name="connsiteY0" fmla="*/ 269900 h 376047"/>
              <a:gd name="connsiteX1" fmla="*/ 511174 w 1333500"/>
              <a:gd name="connsiteY1" fmla="*/ 17488 h 376047"/>
              <a:gd name="connsiteX2" fmla="*/ 823912 w 1333500"/>
              <a:gd name="connsiteY2" fmla="*/ 327050 h 376047"/>
              <a:gd name="connsiteX3" fmla="*/ 1333500 w 1333500"/>
              <a:gd name="connsiteY3" fmla="*/ 169887 h 376047"/>
              <a:gd name="connsiteX0" fmla="*/ 0 w 1333500"/>
              <a:gd name="connsiteY0" fmla="*/ 260709 h 407843"/>
              <a:gd name="connsiteX1" fmla="*/ 511174 w 1333500"/>
              <a:gd name="connsiteY1" fmla="*/ 8297 h 407843"/>
              <a:gd name="connsiteX2" fmla="*/ 857250 w 1333500"/>
              <a:gd name="connsiteY2" fmla="*/ 384534 h 407843"/>
              <a:gd name="connsiteX3" fmla="*/ 1333500 w 1333500"/>
              <a:gd name="connsiteY3" fmla="*/ 160696 h 407843"/>
              <a:gd name="connsiteX0" fmla="*/ 0 w 1333500"/>
              <a:gd name="connsiteY0" fmla="*/ 260709 h 416280"/>
              <a:gd name="connsiteX1" fmla="*/ 511174 w 1333500"/>
              <a:gd name="connsiteY1" fmla="*/ 8297 h 416280"/>
              <a:gd name="connsiteX2" fmla="*/ 857250 w 1333500"/>
              <a:gd name="connsiteY2" fmla="*/ 384534 h 416280"/>
              <a:gd name="connsiteX3" fmla="*/ 1333500 w 1333500"/>
              <a:gd name="connsiteY3" fmla="*/ 160696 h 416280"/>
              <a:gd name="connsiteX0" fmla="*/ 0 w 1333500"/>
              <a:gd name="connsiteY0" fmla="*/ 272583 h 428154"/>
              <a:gd name="connsiteX1" fmla="*/ 511174 w 1333500"/>
              <a:gd name="connsiteY1" fmla="*/ 20171 h 428154"/>
              <a:gd name="connsiteX2" fmla="*/ 857250 w 1333500"/>
              <a:gd name="connsiteY2" fmla="*/ 396408 h 428154"/>
              <a:gd name="connsiteX3" fmla="*/ 1333500 w 1333500"/>
              <a:gd name="connsiteY3" fmla="*/ 172570 h 428154"/>
              <a:gd name="connsiteX0" fmla="*/ 0 w 1333500"/>
              <a:gd name="connsiteY0" fmla="*/ 272583 h 413051"/>
              <a:gd name="connsiteX1" fmla="*/ 511174 w 1333500"/>
              <a:gd name="connsiteY1" fmla="*/ 20171 h 413051"/>
              <a:gd name="connsiteX2" fmla="*/ 857250 w 1333500"/>
              <a:gd name="connsiteY2" fmla="*/ 396408 h 413051"/>
              <a:gd name="connsiteX3" fmla="*/ 1333500 w 1333500"/>
              <a:gd name="connsiteY3" fmla="*/ 172570 h 413051"/>
              <a:gd name="connsiteX0" fmla="*/ 0 w 1333500"/>
              <a:gd name="connsiteY0" fmla="*/ 272583 h 413051"/>
              <a:gd name="connsiteX1" fmla="*/ 511174 w 1333500"/>
              <a:gd name="connsiteY1" fmla="*/ 20171 h 413051"/>
              <a:gd name="connsiteX2" fmla="*/ 659382 w 1333500"/>
              <a:gd name="connsiteY2" fmla="*/ 197827 h 413051"/>
              <a:gd name="connsiteX3" fmla="*/ 857250 w 1333500"/>
              <a:gd name="connsiteY3" fmla="*/ 396408 h 413051"/>
              <a:gd name="connsiteX4" fmla="*/ 1333500 w 1333500"/>
              <a:gd name="connsiteY4" fmla="*/ 172570 h 413051"/>
              <a:gd name="connsiteX0" fmla="*/ 0 w 1333500"/>
              <a:gd name="connsiteY0" fmla="*/ 329657 h 470125"/>
              <a:gd name="connsiteX1" fmla="*/ 320809 w 1333500"/>
              <a:gd name="connsiteY1" fmla="*/ 12812 h 470125"/>
              <a:gd name="connsiteX2" fmla="*/ 659382 w 1333500"/>
              <a:gd name="connsiteY2" fmla="*/ 254901 h 470125"/>
              <a:gd name="connsiteX3" fmla="*/ 857250 w 1333500"/>
              <a:gd name="connsiteY3" fmla="*/ 453482 h 470125"/>
              <a:gd name="connsiteX4" fmla="*/ 1333500 w 1333500"/>
              <a:gd name="connsiteY4" fmla="*/ 229644 h 470125"/>
              <a:gd name="connsiteX0" fmla="*/ 0 w 1333500"/>
              <a:gd name="connsiteY0" fmla="*/ 317980 h 458448"/>
              <a:gd name="connsiteX1" fmla="*/ 320809 w 1333500"/>
              <a:gd name="connsiteY1" fmla="*/ 1135 h 458448"/>
              <a:gd name="connsiteX2" fmla="*/ 659382 w 1333500"/>
              <a:gd name="connsiteY2" fmla="*/ 243224 h 458448"/>
              <a:gd name="connsiteX3" fmla="*/ 857250 w 1333500"/>
              <a:gd name="connsiteY3" fmla="*/ 441805 h 458448"/>
              <a:gd name="connsiteX4" fmla="*/ 1333500 w 1333500"/>
              <a:gd name="connsiteY4" fmla="*/ 217967 h 458448"/>
              <a:gd name="connsiteX0" fmla="*/ 0 w 1763892"/>
              <a:gd name="connsiteY0" fmla="*/ 427547 h 555106"/>
              <a:gd name="connsiteX1" fmla="*/ 320809 w 1763892"/>
              <a:gd name="connsiteY1" fmla="*/ 110702 h 555106"/>
              <a:gd name="connsiteX2" fmla="*/ 659382 w 1763892"/>
              <a:gd name="connsiteY2" fmla="*/ 352791 h 555106"/>
              <a:gd name="connsiteX3" fmla="*/ 857250 w 1763892"/>
              <a:gd name="connsiteY3" fmla="*/ 551372 h 555106"/>
              <a:gd name="connsiteX4" fmla="*/ 1763892 w 1763892"/>
              <a:gd name="connsiteY4" fmla="*/ 0 h 555106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659382 w 1763892"/>
              <a:gd name="connsiteY2" fmla="*/ 352791 h 427547"/>
              <a:gd name="connsiteX3" fmla="*/ 1337302 w 1763892"/>
              <a:gd name="connsiteY3" fmla="*/ 417136 h 427547"/>
              <a:gd name="connsiteX4" fmla="*/ 1763892 w 1763892"/>
              <a:gd name="connsiteY4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659382 w 1763892"/>
              <a:gd name="connsiteY2" fmla="*/ 352791 h 427547"/>
              <a:gd name="connsiteX3" fmla="*/ 1337302 w 1763892"/>
              <a:gd name="connsiteY3" fmla="*/ 417136 h 427547"/>
              <a:gd name="connsiteX4" fmla="*/ 1763892 w 1763892"/>
              <a:gd name="connsiteY4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659382 w 1763892"/>
              <a:gd name="connsiteY2" fmla="*/ 352791 h 427547"/>
              <a:gd name="connsiteX3" fmla="*/ 1337302 w 1763892"/>
              <a:gd name="connsiteY3" fmla="*/ 417136 h 427547"/>
              <a:gd name="connsiteX4" fmla="*/ 1763892 w 1763892"/>
              <a:gd name="connsiteY4" fmla="*/ 0 h 427547"/>
              <a:gd name="connsiteX0" fmla="*/ 0 w 1763892"/>
              <a:gd name="connsiteY0" fmla="*/ 427547 h 452465"/>
              <a:gd name="connsiteX1" fmla="*/ 320809 w 1763892"/>
              <a:gd name="connsiteY1" fmla="*/ 110702 h 452465"/>
              <a:gd name="connsiteX2" fmla="*/ 659382 w 1763892"/>
              <a:gd name="connsiteY2" fmla="*/ 352791 h 452465"/>
              <a:gd name="connsiteX3" fmla="*/ 1337302 w 1763892"/>
              <a:gd name="connsiteY3" fmla="*/ 417136 h 452465"/>
              <a:gd name="connsiteX4" fmla="*/ 1763892 w 1763892"/>
              <a:gd name="connsiteY4" fmla="*/ 0 h 452465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659382 w 1763892"/>
              <a:gd name="connsiteY2" fmla="*/ 352791 h 427547"/>
              <a:gd name="connsiteX3" fmla="*/ 1763892 w 1763892"/>
              <a:gd name="connsiteY3" fmla="*/ 0 h 427547"/>
              <a:gd name="connsiteX0" fmla="*/ 0 w 1763892"/>
              <a:gd name="connsiteY0" fmla="*/ 427547 h 444777"/>
              <a:gd name="connsiteX1" fmla="*/ 320809 w 1763892"/>
              <a:gd name="connsiteY1" fmla="*/ 110702 h 444777"/>
              <a:gd name="connsiteX2" fmla="*/ 1387738 w 1763892"/>
              <a:gd name="connsiteY2" fmla="*/ 444071 h 444777"/>
              <a:gd name="connsiteX3" fmla="*/ 1763892 w 1763892"/>
              <a:gd name="connsiteY3" fmla="*/ 0 h 444777"/>
              <a:gd name="connsiteX0" fmla="*/ 0 w 1763892"/>
              <a:gd name="connsiteY0" fmla="*/ 427547 h 444810"/>
              <a:gd name="connsiteX1" fmla="*/ 320809 w 1763892"/>
              <a:gd name="connsiteY1" fmla="*/ 110702 h 444810"/>
              <a:gd name="connsiteX2" fmla="*/ 1387738 w 1763892"/>
              <a:gd name="connsiteY2" fmla="*/ 444071 h 444810"/>
              <a:gd name="connsiteX3" fmla="*/ 1763892 w 1763892"/>
              <a:gd name="connsiteY3" fmla="*/ 0 h 444810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763892 w 1763892"/>
              <a:gd name="connsiteY3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763892 w 1763892"/>
              <a:gd name="connsiteY3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763892 w 1763892"/>
              <a:gd name="connsiteY3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763892 w 1763892"/>
              <a:gd name="connsiteY3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763892 w 1763892"/>
              <a:gd name="connsiteY3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763892 w 1763892"/>
              <a:gd name="connsiteY3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763892 w 1763892"/>
              <a:gd name="connsiteY3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445675 w 1763892"/>
              <a:gd name="connsiteY3" fmla="*/ 229295 h 427547"/>
              <a:gd name="connsiteX4" fmla="*/ 1763892 w 1763892"/>
              <a:gd name="connsiteY4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445675 w 1763892"/>
              <a:gd name="connsiteY3" fmla="*/ 229295 h 427547"/>
              <a:gd name="connsiteX4" fmla="*/ 1763892 w 1763892"/>
              <a:gd name="connsiteY4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445675 w 1763892"/>
              <a:gd name="connsiteY3" fmla="*/ 229295 h 427547"/>
              <a:gd name="connsiteX4" fmla="*/ 1763892 w 1763892"/>
              <a:gd name="connsiteY4" fmla="*/ 0 h 427547"/>
              <a:gd name="connsiteX0" fmla="*/ 0 w 1763892"/>
              <a:gd name="connsiteY0" fmla="*/ 427547 h 427547"/>
              <a:gd name="connsiteX1" fmla="*/ 320809 w 1763892"/>
              <a:gd name="connsiteY1" fmla="*/ 110702 h 427547"/>
              <a:gd name="connsiteX2" fmla="*/ 1048390 w 1763892"/>
              <a:gd name="connsiteY2" fmla="*/ 406486 h 427547"/>
              <a:gd name="connsiteX3" fmla="*/ 1445675 w 1763892"/>
              <a:gd name="connsiteY3" fmla="*/ 229295 h 427547"/>
              <a:gd name="connsiteX4" fmla="*/ 1763892 w 1763892"/>
              <a:gd name="connsiteY4" fmla="*/ 0 h 4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892" h="427547">
                <a:moveTo>
                  <a:pt x="0" y="427547"/>
                </a:moveTo>
                <a:cubicBezTo>
                  <a:pt x="76200" y="151322"/>
                  <a:pt x="146077" y="114212"/>
                  <a:pt x="320809" y="110702"/>
                </a:cubicBezTo>
                <a:cubicBezTo>
                  <a:pt x="495541" y="107192"/>
                  <a:pt x="860912" y="386721"/>
                  <a:pt x="1048390" y="406486"/>
                </a:cubicBezTo>
                <a:cubicBezTo>
                  <a:pt x="1235868" y="426252"/>
                  <a:pt x="1309871" y="318520"/>
                  <a:pt x="1445675" y="229295"/>
                </a:cubicBezTo>
                <a:cubicBezTo>
                  <a:pt x="1581479" y="140070"/>
                  <a:pt x="1710856" y="38216"/>
                  <a:pt x="176389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&lt;edit curve&gt;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22010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IV:</a:t>
            </a:r>
          </a:p>
          <a:p>
            <a:r>
              <a:rPr lang="en-US" dirty="0" err="1" smtClean="0"/>
              <a:t>Catmull</a:t>
            </a:r>
            <a:r>
              <a:rPr lang="en-US" dirty="0" smtClean="0"/>
              <a:t>-Rom Splines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5189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Catmull</a:t>
            </a:r>
            <a:r>
              <a:rPr lang="en-US" dirty="0" smtClean="0"/>
              <a:t>-Rom Splines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Catmull-Rom splines are </a:t>
                </a:r>
                <a:r>
                  <a:rPr lang="en-US" dirty="0" err="1" smtClean="0"/>
                  <a:t>Hermite</a:t>
                </a:r>
                <a:r>
                  <a:rPr lang="en-US" dirty="0" smtClean="0"/>
                  <a:t> splines where the tangents are set to: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/>
                            </a:rPr>
                            <m:t>𝐏</m:t>
                          </m:r>
                          <m:r>
                            <a:rPr lang="en-US" sz="1800" b="0" i="0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i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293688" lvl="1" indent="0">
                  <a:buNone/>
                </a:pPr>
                <a:r>
                  <a:rPr lang="en-US" dirty="0" smtClean="0"/>
                  <a:t>In other words: the tangent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parallel to the direction of the neighboring two points (as vector), but weighted by half.</a:t>
                </a:r>
              </a:p>
              <a:p>
                <a:pPr marL="293688" lvl="1" indent="0">
                  <a:buNone/>
                </a:pPr>
                <a:endParaRPr lang="en-US" dirty="0"/>
              </a:p>
              <a:p>
                <a:pPr marL="293688" lvl="1" indent="0">
                  <a:buNone/>
                </a:pPr>
                <a:endParaRPr lang="en-US" dirty="0" smtClean="0"/>
              </a:p>
              <a:p>
                <a:pPr marL="293688" lvl="1" indent="0">
                  <a:buNone/>
                </a:pPr>
                <a:endParaRPr lang="en-US" dirty="0" smtClean="0"/>
              </a:p>
              <a:p>
                <a:pPr marL="293688" lvl="1" indent="0">
                  <a:buNone/>
                </a:pPr>
                <a:endParaRPr lang="en-US" dirty="0"/>
              </a:p>
              <a:p>
                <a:pPr marL="293688" lvl="1" indent="0">
                  <a:buNone/>
                </a:pPr>
                <a:endParaRPr lang="en-US" dirty="0"/>
              </a:p>
              <a:p>
                <a:pPr marL="293688" lvl="1" indent="0">
                  <a:buNone/>
                </a:pPr>
                <a:endParaRPr lang="en-US" dirty="0" smtClean="0"/>
              </a:p>
              <a:p>
                <a:pPr marL="293688" lvl="1" indent="0">
                  <a:buNone/>
                </a:pPr>
                <a:endParaRPr lang="en-US" sz="800" dirty="0"/>
              </a:p>
              <a:p>
                <a:pPr marL="293688" lvl="1" indent="0">
                  <a:buNone/>
                </a:pPr>
                <a:r>
                  <a:rPr lang="en-US" b="1" dirty="0" smtClean="0"/>
                  <a:t>Problem:</a:t>
                </a:r>
                <a:r>
                  <a:rPr lang="en-US" dirty="0" smtClean="0"/>
                  <a:t> What do we do for the tangents at both end?</a:t>
                </a:r>
              </a:p>
              <a:p>
                <a:pPr marL="293688" lvl="1" indent="0">
                  <a:buNone/>
                </a:pPr>
                <a:r>
                  <a:rPr lang="en-US" b="1" dirty="0" smtClean="0"/>
                  <a:t>Answer: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577850" lvl="2" indent="0">
                  <a:buNone/>
                </a:pPr>
                <a:r>
                  <a:rPr lang="en-US" dirty="0" smtClean="0"/>
                  <a:t>Either not a valid segment (as in my simulator) or </a:t>
                </a:r>
              </a:p>
              <a:p>
                <a:pPr marL="577850" lvl="2" indent="0">
                  <a:buNone/>
                </a:pPr>
                <a:r>
                  <a:rPr lang="en-US" dirty="0" smtClean="0"/>
                  <a:t>set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(as in above image)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801112"/>
            <a:ext cx="3657600" cy="213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183731" y="3621881"/>
            <a:ext cx="1839564" cy="985838"/>
            <a:chOff x="4299299" y="3621881"/>
            <a:chExt cx="1839564" cy="98583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299299" y="3621881"/>
              <a:ext cx="1693069" cy="288132"/>
            </a:xfrm>
            <a:prstGeom prst="straightConnector1">
              <a:avLst/>
            </a:prstGeom>
            <a:ln w="6350">
              <a:solidFill>
                <a:srgbClr val="FFFFFF">
                  <a:alpha val="1000"/>
                </a:srgbClr>
              </a:solidFill>
              <a:prstDash val="sysDash"/>
              <a:tailEnd type="none"/>
            </a:ln>
            <a:effectLst>
              <a:glow rad="1397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237321" y="4452938"/>
              <a:ext cx="901542" cy="154781"/>
            </a:xfrm>
            <a:prstGeom prst="straightConnector1">
              <a:avLst/>
            </a:prstGeom>
            <a:ln w="6350">
              <a:solidFill>
                <a:srgbClr val="FFFFFF">
                  <a:alpha val="1000"/>
                </a:srgbClr>
              </a:solidFill>
              <a:prstDash val="sysDash"/>
              <a:tailEnd type="none" w="med" len="me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900128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Catmull</a:t>
            </a:r>
            <a:r>
              <a:rPr lang="en-US" dirty="0" smtClean="0"/>
              <a:t>-Rom </a:t>
            </a:r>
            <a:r>
              <a:rPr lang="en-US" dirty="0"/>
              <a:t>Splines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Using the </a:t>
                </a:r>
                <a:r>
                  <a:rPr lang="en-US" dirty="0" err="1" smtClean="0"/>
                  <a:t>Hermite</a:t>
                </a:r>
                <a:r>
                  <a:rPr lang="en-US" dirty="0" smtClean="0"/>
                  <a:t> spline matrix notation, </a:t>
                </a:r>
                <a:r>
                  <a:rPr lang="en-US" dirty="0" err="1" smtClean="0"/>
                  <a:t>Catmull</a:t>
                </a:r>
                <a:r>
                  <a:rPr lang="en-US" dirty="0" smtClean="0"/>
                  <a:t>-Rom can be computed as:</a:t>
                </a:r>
              </a:p>
              <a:p>
                <a:pPr marL="0" lvl="1" indent="0" algn="ctr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Herm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𝐆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1" i="1">
                        <a:latin typeface="Cambria Math"/>
                      </a:rPr>
                      <m:t>=</m:t>
                    </m:r>
                    <m:r>
                      <a:rPr lang="en-US" sz="1600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Herm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for </a:t>
                </a:r>
                <a:r>
                  <a:rPr lang="en-US" sz="1600" i="1" dirty="0" err="1"/>
                  <a:t>i</a:t>
                </a:r>
                <a:r>
                  <a:rPr lang="en-US" sz="1600" dirty="0"/>
                  <a:t> = </a:t>
                </a:r>
                <a:r>
                  <a:rPr lang="en-US" sz="1600" dirty="0" smtClean="0"/>
                  <a:t>1..</a:t>
                </a:r>
                <a:r>
                  <a:rPr lang="en-US" sz="1600" i="1" dirty="0" smtClean="0"/>
                  <a:t>n</a:t>
                </a:r>
                <a:r>
                  <a:rPr lang="en-US" sz="1600" dirty="0" smtClean="0"/>
                  <a:t>-2</a:t>
                </a:r>
                <a:endParaRPr lang="en-US" sz="1600" dirty="0"/>
              </a:p>
              <a:p>
                <a:pPr marL="0" indent="0">
                  <a:buNone/>
                </a:pPr>
                <a:r>
                  <a:rPr lang="en-US" dirty="0" smtClean="0"/>
                  <a:t>But, we can rearrange the terms further and get</a:t>
                </a:r>
              </a:p>
              <a:p>
                <a:pPr marL="0" lvl="1" indent="0" algn="ctr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CR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𝐆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1" i="1">
                        <a:latin typeface="Cambria Math"/>
                      </a:rPr>
                      <m:t>=</m:t>
                    </m:r>
                    <m:r>
                      <a:rPr lang="en-US" sz="1600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CR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+2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for </a:t>
                </a:r>
                <a:r>
                  <a:rPr lang="en-US" sz="1600" i="1" dirty="0" err="1"/>
                  <a:t>i</a:t>
                </a:r>
                <a:r>
                  <a:rPr lang="en-US" sz="1600" dirty="0"/>
                  <a:t> = </a:t>
                </a:r>
                <a:r>
                  <a:rPr lang="en-US" sz="1600" dirty="0" smtClean="0"/>
                  <a:t>1..</a:t>
                </a:r>
                <a:r>
                  <a:rPr lang="en-US" sz="1600" i="1" dirty="0" smtClean="0"/>
                  <a:t>n</a:t>
                </a:r>
                <a:r>
                  <a:rPr lang="en-US" sz="1600" dirty="0" smtClean="0"/>
                  <a:t>-2</a:t>
                </a:r>
                <a:endParaRPr lang="en-US" sz="1600" i="1" dirty="0"/>
              </a:p>
              <a:p>
                <a:pPr marL="293688" lvl="1" indent="0" algn="ctr">
                  <a:buNone/>
                </a:pPr>
                <a:r>
                  <a:rPr lang="en-US" dirty="0" smtClean="0"/>
                  <a:t>Where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CR</m:t>
                        </m:r>
                      </m:sub>
                    </m:sSub>
                    <m:r>
                      <a:rPr lang="en-US" sz="1600" b="1" i="1" smtClean="0">
                        <a:latin typeface="Cambria Math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3066288" y="5562600"/>
                <a:ext cx="4248539" cy="838200"/>
              </a:xfrm>
              <a:prstGeom prst="roundRect">
                <a:avLst/>
              </a:prstGeom>
              <a:solidFill>
                <a:srgbClr val="FFFF66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Important: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Catmull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-Rom splines:</a:t>
                </a:r>
              </a:p>
              <a:p>
                <a:pPr marL="401638" lvl="1" indent="-17780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require 4 points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01638" lvl="1" indent="-17780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share 3 points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88" y="5562600"/>
                <a:ext cx="4248539" cy="838200"/>
              </a:xfrm>
              <a:prstGeom prst="roundRect">
                <a:avLst/>
              </a:prstGeom>
              <a:blipFill rotWithShape="1">
                <a:blip r:embed="rId3"/>
                <a:stretch>
                  <a:fillRect b="-7092"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76022" y="3906310"/>
            <a:ext cx="4395978" cy="2262715"/>
            <a:chOff x="176022" y="3906310"/>
            <a:chExt cx="4395978" cy="2262715"/>
          </a:xfrm>
        </p:grpSpPr>
        <p:grpSp>
          <p:nvGrpSpPr>
            <p:cNvPr id="20" name="Group 19"/>
            <p:cNvGrpSpPr/>
            <p:nvPr/>
          </p:nvGrpSpPr>
          <p:grpSpPr>
            <a:xfrm>
              <a:off x="176022" y="3906310"/>
              <a:ext cx="4395978" cy="1486906"/>
              <a:chOff x="176022" y="3906310"/>
              <a:chExt cx="4395978" cy="148690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76022" y="3906310"/>
                <a:ext cx="2238756" cy="425243"/>
              </a:xfrm>
              <a:prstGeom prst="roundRect">
                <a:avLst/>
              </a:prstGeom>
              <a:solidFill>
                <a:srgbClr val="FFFF66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Don’t forget this ½ !!!!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Curved Connector 7"/>
              <p:cNvCxnSpPr/>
              <p:nvPr/>
            </p:nvCxnSpPr>
            <p:spPr>
              <a:xfrm flipV="1">
                <a:off x="2133600" y="4953000"/>
                <a:ext cx="2438400" cy="440216"/>
              </a:xfrm>
              <a:prstGeom prst="curvedConnector3">
                <a:avLst>
                  <a:gd name="adj1" fmla="val 97938"/>
                </a:avLst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" y="4617406"/>
              <a:ext cx="1672003" cy="1551619"/>
            </a:xfrm>
            <a:prstGeom prst="rect">
              <a:avLst/>
            </a:prstGeom>
            <a:ln w="76200">
              <a:solidFill>
                <a:srgbClr val="FF0000"/>
              </a:solidFill>
            </a:ln>
            <a:effectLst>
              <a:glow rad="203200">
                <a:srgbClr val="FFFF00">
                  <a:alpha val="4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6966465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Simulator:</a:t>
            </a:r>
            <a:br>
              <a:rPr lang="en-US" dirty="0" smtClean="0"/>
            </a:br>
            <a:r>
              <a:rPr lang="en-US" dirty="0" err="1" smtClean="0"/>
              <a:t>Catmull</a:t>
            </a:r>
            <a:r>
              <a:rPr lang="en-US" dirty="0" smtClean="0"/>
              <a:t>-Rom Interpolation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4495800" cy="5257800"/>
              </a:xfrm>
            </p:spPr>
            <p:txBody>
              <a:bodyPr/>
              <a:lstStyle/>
              <a:p>
                <a:r>
                  <a:rPr lang="en-US" sz="1800" dirty="0" smtClean="0"/>
                  <a:t>Enter a </a:t>
                </a:r>
                <a:r>
                  <a:rPr lang="en-US" sz="1800" i="1" dirty="0"/>
                  <a:t>t</a:t>
                </a:r>
                <a:r>
                  <a:rPr lang="en-US" sz="1800" dirty="0"/>
                  <a:t> value for which to compute </a:t>
                </a:r>
                <a:r>
                  <a:rPr lang="en-US" sz="1800" i="1" dirty="0"/>
                  <a:t>Q</a:t>
                </a:r>
                <a:r>
                  <a:rPr lang="en-US" sz="1800" dirty="0"/>
                  <a:t>(</a:t>
                </a:r>
                <a:r>
                  <a:rPr lang="en-US" sz="1800" i="1" dirty="0"/>
                  <a:t>t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dirty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as highlighted</a:t>
                </a:r>
              </a:p>
              <a:p>
                <a:pPr lvl="1"/>
                <a:r>
                  <a:rPr lang="en-US" dirty="0" smtClean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are highlighted</a:t>
                </a:r>
              </a:p>
              <a:p>
                <a:pPr lvl="1"/>
                <a:r>
                  <a:rPr lang="en-US" dirty="0" smtClean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 smtClean="0"/>
                  <a:t> in red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i="1" dirty="0"/>
                  <a:t>u</a:t>
                </a:r>
                <a:r>
                  <a:rPr lang="en-US" dirty="0"/>
                  <a:t> value is computed</a:t>
                </a:r>
              </a:p>
              <a:p>
                <a:pPr lvl="1"/>
                <a:r>
                  <a:rPr lang="en-US" dirty="0"/>
                  <a:t>The red cross is the interpolation result</a:t>
                </a:r>
              </a:p>
              <a:p>
                <a:pPr lvl="1"/>
                <a:endParaRPr lang="en-US" sz="1600" dirty="0"/>
              </a:p>
              <a:p>
                <a:r>
                  <a:rPr lang="en-US" sz="1800" dirty="0"/>
                  <a:t>Radio Buttons</a:t>
                </a:r>
              </a:p>
              <a:p>
                <a:pPr lvl="1"/>
                <a:r>
                  <a:rPr lang="en-US" sz="1600" dirty="0"/>
                  <a:t>Highlight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segments (red)</a:t>
                </a:r>
              </a:p>
              <a:p>
                <a:pPr lvl="1"/>
                <a:r>
                  <a:rPr lang="en-US" sz="1600" dirty="0" smtClean="0"/>
                  <a:t>Compare with linear interpolation (green)</a:t>
                </a:r>
                <a:endParaRPr lang="en-US" sz="1600" dirty="0"/>
              </a:p>
              <a:p>
                <a:pPr lvl="1"/>
                <a:endParaRPr lang="en-US" sz="1600" dirty="0"/>
              </a:p>
              <a:p>
                <a:pPr marL="0" indent="0">
                  <a:buNone/>
                </a:pPr>
                <a:r>
                  <a:rPr lang="en-US" sz="1800" dirty="0"/>
                  <a:t>“Homework”:</a:t>
                </a:r>
              </a:p>
              <a:p>
                <a:pPr marL="293688" lvl="1" indent="0">
                  <a:buNone/>
                </a:pPr>
                <a:r>
                  <a:rPr lang="en-US" sz="1600" dirty="0"/>
                  <a:t>Select some data and </a:t>
                </a:r>
                <a:r>
                  <a:rPr lang="en-US" sz="1600" i="1" dirty="0"/>
                  <a:t>t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value.</a:t>
                </a:r>
              </a:p>
              <a:p>
                <a:pPr marL="293688" lvl="1" indent="0">
                  <a:buNone/>
                </a:pPr>
                <a:r>
                  <a:rPr lang="en-US" sz="1600" dirty="0" smtClean="0"/>
                  <a:t>Make </a:t>
                </a:r>
                <a:r>
                  <a:rPr lang="en-US" sz="1600" dirty="0"/>
                  <a:t>sure you can correctly compute the interpolated </a:t>
                </a:r>
                <a:r>
                  <a:rPr lang="en-US" sz="1600" dirty="0" smtClean="0"/>
                  <a:t>point.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4495800" cy="5257800"/>
              </a:xfrm>
              <a:blipFill>
                <a:blip r:embed="rId2"/>
                <a:stretch>
                  <a:fillRect l="-1084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16" y="1152525"/>
            <a:ext cx="4686784" cy="56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3799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V:</a:t>
            </a:r>
          </a:p>
          <a:p>
            <a:r>
              <a:rPr lang="en-US" dirty="0" err="1" smtClean="0"/>
              <a:t>Bézier</a:t>
            </a:r>
            <a:r>
              <a:rPr lang="en-US" dirty="0" smtClean="0"/>
              <a:t> Splines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5189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Bézier</a:t>
            </a:r>
            <a:r>
              <a:rPr lang="en-US" dirty="0" smtClean="0"/>
              <a:t> Splines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>
                    <a:hlinkClick r:id="rId2"/>
                  </a:rPr>
                  <a:t>Bézier</a:t>
                </a:r>
                <a:r>
                  <a:rPr lang="en-US" dirty="0" smtClean="0">
                    <a:hlinkClick r:id="rId2"/>
                  </a:rPr>
                  <a:t> curves</a:t>
                </a:r>
                <a:r>
                  <a:rPr lang="en-US" dirty="0" smtClean="0"/>
                  <a:t> were specifically created to help artists/designers have easy control of the curve creation. Specifically, there is now </a:t>
                </a:r>
                <a:r>
                  <a:rPr lang="en-US" i="1" dirty="0" smtClean="0"/>
                  <a:t>two</a:t>
                </a:r>
                <a:r>
                  <a:rPr lang="en-US" dirty="0" smtClean="0"/>
                  <a:t> sets of points: 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he points on the curve as before and</a:t>
                </a:r>
              </a:p>
              <a:p>
                <a:pPr lvl="1"/>
                <a:r>
                  <a:rPr lang="en-US" dirty="0" smtClean="0"/>
                  <a:t>New </a:t>
                </a:r>
                <a:r>
                  <a:rPr lang="en-US" i="1" dirty="0" smtClean="0"/>
                  <a:t>control points</a:t>
                </a:r>
                <a:r>
                  <a:rPr lang="en-US" dirty="0" smtClean="0"/>
                  <a:t> that are used to </a:t>
                </a:r>
                <a:r>
                  <a:rPr lang="en-US" u="sng" dirty="0" smtClean="0"/>
                  <a:t>visually</a:t>
                </a:r>
                <a:r>
                  <a:rPr lang="en-US" dirty="0" smtClean="0"/>
                  <a:t> control the tangents</a:t>
                </a:r>
              </a:p>
              <a:p>
                <a:pPr marL="293688" lvl="1" indent="0">
                  <a:buNone/>
                </a:pPr>
                <a:endParaRPr lang="en-US" b="1" dirty="0" smtClean="0"/>
              </a:p>
              <a:p>
                <a:pPr marL="293688" lvl="1" indent="0">
                  <a:buNone/>
                </a:pPr>
                <a:endParaRPr lang="en-US" b="1" dirty="0" smtClean="0"/>
              </a:p>
              <a:p>
                <a:pPr marL="293688" lvl="1" indent="0">
                  <a:buNone/>
                </a:pPr>
                <a:endParaRPr lang="en-US" b="1" dirty="0" smtClean="0"/>
              </a:p>
              <a:p>
                <a:pPr marL="293688" lvl="1" indent="0">
                  <a:buNone/>
                </a:pPr>
                <a:endParaRPr lang="en-US" b="1" dirty="0" smtClean="0"/>
              </a:p>
              <a:p>
                <a:pPr marL="293688" lvl="1" indent="0">
                  <a:buNone/>
                </a:pPr>
                <a:endParaRPr lang="en-US" b="1" dirty="0"/>
              </a:p>
              <a:p>
                <a:pPr marL="293688" lvl="1" indent="0">
                  <a:buNone/>
                </a:pPr>
                <a:r>
                  <a:rPr lang="en-US" b="1" dirty="0" smtClean="0"/>
                  <a:t>Example: </a:t>
                </a:r>
                <a:r>
                  <a:rPr lang="en-US" dirty="0" smtClean="0"/>
                  <a:t> See also </a:t>
                </a:r>
                <a:r>
                  <a:rPr lang="en-US" dirty="0" smtClean="0">
                    <a:hlinkClick r:id="rId3"/>
                  </a:rPr>
                  <a:t>this excellent primer</a:t>
                </a:r>
                <a:endParaRPr lang="en-US" dirty="0" smtClean="0"/>
              </a:p>
              <a:p>
                <a:pPr marL="577850" lvl="2" indent="0">
                  <a:buNone/>
                </a:pPr>
                <a:r>
                  <a:rPr lang="en-US" sz="1800" i="1" dirty="0" smtClean="0"/>
                  <a:t>Note that standard descriptions of </a:t>
                </a:r>
                <a:r>
                  <a:rPr lang="en-US" sz="1800" i="1" dirty="0" err="1" smtClean="0"/>
                  <a:t>Bézier</a:t>
                </a:r>
                <a:r>
                  <a:rPr lang="en-US" sz="1800" i="1" dirty="0" smtClean="0"/>
                  <a:t> splines list the 4 points</a:t>
                </a:r>
                <a:br>
                  <a:rPr lang="en-US" sz="1800" i="1" dirty="0" smtClean="0"/>
                </a:br>
                <a:r>
                  <a:rPr lang="en-US" sz="1800" i="1" dirty="0" smtClean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i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i="1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i="1" dirty="0"/>
                  <a:t> </a:t>
                </a:r>
                <a:r>
                  <a:rPr lang="en-US" sz="1800" i="1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i="1" dirty="0" smtClean="0"/>
                  <a:t> are actually new control </a:t>
                </a:r>
                <a:br>
                  <a:rPr lang="en-US" sz="1800" i="1" dirty="0" smtClean="0"/>
                </a:br>
                <a:r>
                  <a:rPr lang="en-US" sz="1800" i="1" dirty="0" smtClean="0"/>
                  <a:t>points and </a:t>
                </a:r>
                <a:r>
                  <a:rPr lang="en-US" sz="1800" i="1" u="sng" dirty="0" smtClean="0"/>
                  <a:t>not</a:t>
                </a:r>
                <a:r>
                  <a:rPr lang="en-US" sz="1800" i="1" dirty="0" smtClean="0"/>
                  <a:t> part of the curve itself. This conflicts with our </a:t>
                </a:r>
                <a:br>
                  <a:rPr lang="en-US" sz="1800" i="1" dirty="0" smtClean="0"/>
                </a:br>
                <a:r>
                  <a:rPr lang="en-US" sz="1800" i="1" dirty="0" smtClean="0"/>
                  <a:t>notation but we’ll correct this shortly.</a:t>
                </a:r>
              </a:p>
              <a:p>
                <a:pPr marL="0" indent="0">
                  <a:buNone/>
                </a:pPr>
                <a:endParaRPr lang="en-US" sz="800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http://tavmjong.free.fr/INKSCAPE/MANUAL/images/PATHS/Bezier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849725"/>
            <a:ext cx="20002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942" y="4724400"/>
            <a:ext cx="184785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08676"/>
            <a:ext cx="253711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29354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en-US" dirty="0" smtClean="0"/>
              <a:t>Splines: Formula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The exact formula for a </a:t>
                </a:r>
                <a:r>
                  <a:rPr lang="en-US" dirty="0" err="1" smtClean="0"/>
                  <a:t>Bézier</a:t>
                </a:r>
                <a:r>
                  <a:rPr lang="en-US" dirty="0" smtClean="0"/>
                  <a:t> splines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 smtClean="0"/>
                  <a:t> depends on the number of control points used:</a:t>
                </a:r>
              </a:p>
              <a:p>
                <a:pPr marL="457200" lvl="1" indent="-163513"/>
                <a:r>
                  <a:rPr lang="en-US" dirty="0" smtClean="0"/>
                  <a:t>1 control point (quadratic): </a:t>
                </a:r>
              </a:p>
              <a:p>
                <a:pPr marL="293687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(1−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457200" lvl="1" indent="-163513"/>
                <a:r>
                  <a:rPr lang="en-US" dirty="0" smtClean="0"/>
                  <a:t>2 control points (cubic): </a:t>
                </a:r>
              </a:p>
              <a:p>
                <a:pPr marL="2936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(1−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3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𝑢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3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457200" lvl="1" indent="-163513"/>
                <a:r>
                  <a:rPr lang="en-US" dirty="0" smtClean="0"/>
                  <a:t>In general, using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-2 control points:</a:t>
                </a:r>
              </a:p>
              <a:p>
                <a:pPr marL="293687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293688" lvl="1" indent="-1">
                  <a:buNone/>
                </a:pPr>
                <a:r>
                  <a:rPr lang="en-US" dirty="0" smtClean="0"/>
                  <a:t>The contribution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depends the weights computed by the associated (blue) polynomials, called </a:t>
                </a:r>
                <a:r>
                  <a:rPr lang="en-US" i="1" dirty="0" smtClean="0"/>
                  <a:t>Bernstein Polynomials. 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see also </a:t>
                </a:r>
                <a:r>
                  <a:rPr lang="en-US" i="1" dirty="0" err="1">
                    <a:hlinkClick r:id="rId2"/>
                  </a:rPr>
                  <a:t>Bézier</a:t>
                </a:r>
                <a:r>
                  <a:rPr lang="en-US" i="1" dirty="0">
                    <a:hlinkClick r:id="rId2"/>
                  </a:rPr>
                  <a:t> primer\#</a:t>
                </a:r>
                <a:r>
                  <a:rPr lang="en-US" i="1" dirty="0" smtClean="0">
                    <a:hlinkClick r:id="rId2"/>
                  </a:rPr>
                  <a:t>control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876800"/>
            <a:ext cx="5105400" cy="183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477000" y="3352800"/>
            <a:ext cx="2819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Side note:  </a:t>
            </a:r>
            <a:r>
              <a:rPr lang="en-US" sz="1200" dirty="0" smtClean="0">
                <a:solidFill>
                  <a:schemeClr val="tx1"/>
                </a:solidFill>
              </a:rPr>
              <a:t>see book </a:t>
            </a:r>
            <a:r>
              <a:rPr lang="en-US" sz="1200" dirty="0">
                <a:solidFill>
                  <a:schemeClr val="tx1"/>
                </a:solidFill>
              </a:rPr>
              <a:t>Section 6.2.6, p 195 </a:t>
            </a:r>
            <a:r>
              <a:rPr lang="en-US" sz="1200" dirty="0" smtClean="0">
                <a:solidFill>
                  <a:schemeClr val="tx1"/>
                </a:solidFill>
              </a:rPr>
              <a:t>for generalized </a:t>
            </a:r>
            <a:r>
              <a:rPr lang="en-US" sz="1200" dirty="0" err="1" smtClean="0">
                <a:solidFill>
                  <a:schemeClr val="tx1"/>
                </a:solidFill>
              </a:rPr>
              <a:t>Bézier</a:t>
            </a:r>
            <a:r>
              <a:rPr lang="en-US" sz="1200" dirty="0" smtClean="0">
                <a:solidFill>
                  <a:schemeClr val="tx1"/>
                </a:solidFill>
              </a:rPr>
              <a:t> curves using </a:t>
            </a:r>
            <a:r>
              <a:rPr lang="en-US" sz="1200" i="1" dirty="0" smtClean="0">
                <a:solidFill>
                  <a:schemeClr val="tx1"/>
                </a:solidFill>
              </a:rPr>
              <a:t>Bernstein Polynomials.  See also </a:t>
            </a:r>
            <a:r>
              <a:rPr lang="en-US" sz="1200" i="1" dirty="0" err="1" smtClean="0">
                <a:solidFill>
                  <a:schemeClr val="tx1"/>
                </a:solidFill>
                <a:hlinkClick r:id="rId2"/>
              </a:rPr>
              <a:t>Bézier</a:t>
            </a:r>
            <a:r>
              <a:rPr lang="en-US" sz="1200" i="1" dirty="0" smtClean="0">
                <a:solidFill>
                  <a:schemeClr val="tx1"/>
                </a:solidFill>
                <a:hlinkClick r:id="rId2"/>
              </a:rPr>
              <a:t> primer\#control</a:t>
            </a: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3962400" y="1676400"/>
                <a:ext cx="5257800" cy="381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b="1" dirty="0" smtClean="0">
                    <a:solidFill>
                      <a:schemeClr val="tx1"/>
                    </a:solidFill>
                  </a:rPr>
                  <a:t>Side note: 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Did you notice? A the linear interpolation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1200" i="1">
                        <a:solidFill>
                          <a:schemeClr val="tx1"/>
                        </a:solidFill>
                        <a:latin typeface="Cambria Math"/>
                      </a:rPr>
                      <m:t>=(1−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/>
                      </a:rPr>
                      <m:t>𝑢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/>
                      </a:rPr>
                      <m:t>𝑢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</a:rPr>
                  <a:t> is just a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Bézier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of degree 1 and no control points.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676400"/>
                <a:ext cx="5257800" cy="381000"/>
              </a:xfrm>
              <a:prstGeom prst="roundRect">
                <a:avLst/>
              </a:prstGeom>
              <a:blipFill>
                <a:blip r:embed="rId5"/>
                <a:stretch>
                  <a:fillRect t="-7463" b="-1791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41605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en-US" dirty="0" smtClean="0"/>
              <a:t>Splines: Formula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The exact formula for a </a:t>
                </a:r>
                <a:r>
                  <a:rPr lang="en-US" dirty="0" err="1" smtClean="0"/>
                  <a:t>Bézier</a:t>
                </a:r>
                <a:r>
                  <a:rPr lang="en-US" dirty="0" smtClean="0"/>
                  <a:t> splines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 smtClean="0"/>
                  <a:t> depends on the number of control points used:</a:t>
                </a:r>
              </a:p>
              <a:p>
                <a:pPr marL="457200" lvl="1" indent="-163513"/>
                <a:r>
                  <a:rPr lang="en-US" dirty="0" smtClean="0"/>
                  <a:t>1 control point (quadratic): </a:t>
                </a:r>
              </a:p>
              <a:p>
                <a:pPr marL="293687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(1−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457200" lvl="1" indent="-163513"/>
                <a:r>
                  <a:rPr lang="en-US" dirty="0" smtClean="0"/>
                  <a:t>2 control points (cubic) </a:t>
                </a:r>
              </a:p>
              <a:p>
                <a:pPr marL="2936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(1−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3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𝑢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3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457200" lvl="1" indent="-163513"/>
                <a:r>
                  <a:rPr lang="en-US" dirty="0"/>
                  <a:t>In general, using </a:t>
                </a:r>
                <a:r>
                  <a:rPr lang="en-US" i="1" dirty="0"/>
                  <a:t>n</a:t>
                </a:r>
                <a:r>
                  <a:rPr lang="en-US" dirty="0"/>
                  <a:t>-2 control points:</a:t>
                </a:r>
              </a:p>
              <a:p>
                <a:pPr marL="293687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:r>
                  <a:rPr lang="en-US" dirty="0" smtClean="0"/>
                  <a:t>Which version should you use?</a:t>
                </a:r>
                <a:endParaRPr lang="en-US" dirty="0"/>
              </a:p>
              <a:p>
                <a:pPr lvl="1"/>
                <a:r>
                  <a:rPr lang="en-US" dirty="0"/>
                  <a:t>A single control point (quadratic </a:t>
                </a:r>
                <a:r>
                  <a:rPr lang="en-US" dirty="0" err="1"/>
                  <a:t>Bézier</a:t>
                </a:r>
                <a:r>
                  <a:rPr lang="en-US" dirty="0"/>
                  <a:t>): </a:t>
                </a:r>
                <a:r>
                  <a:rPr lang="en-US" i="1" dirty="0"/>
                  <a:t>Typically too </a:t>
                </a:r>
                <a:r>
                  <a:rPr lang="en-US" i="1" dirty="0" smtClean="0"/>
                  <a:t>limited, but faster to compute</a:t>
                </a:r>
                <a:endParaRPr lang="en-US" i="1" dirty="0"/>
              </a:p>
              <a:p>
                <a:pPr lvl="1"/>
                <a:r>
                  <a:rPr lang="en-US" dirty="0"/>
                  <a:t>Two control points (cubic </a:t>
                </a:r>
                <a:r>
                  <a:rPr lang="en-US" dirty="0" err="1"/>
                  <a:t>Bézier</a:t>
                </a:r>
                <a:r>
                  <a:rPr lang="en-US" dirty="0"/>
                  <a:t>): </a:t>
                </a:r>
                <a:r>
                  <a:rPr lang="en-US" i="1" dirty="0"/>
                  <a:t>By far the most </a:t>
                </a:r>
                <a:r>
                  <a:rPr lang="en-US" i="1" dirty="0" smtClean="0"/>
                  <a:t>commonly used.</a:t>
                </a:r>
                <a:endParaRPr lang="en-US" dirty="0"/>
              </a:p>
              <a:p>
                <a:pPr lvl="1"/>
                <a:r>
                  <a:rPr lang="en-US" dirty="0"/>
                  <a:t>More than </a:t>
                </a:r>
                <a:r>
                  <a:rPr lang="en-US" dirty="0" smtClean="0"/>
                  <a:t>2 points</a:t>
                </a:r>
                <a:r>
                  <a:rPr lang="en-US" dirty="0"/>
                  <a:t>: </a:t>
                </a:r>
                <a:r>
                  <a:rPr lang="en-US" i="1" dirty="0" smtClean="0"/>
                  <a:t>Computationally </a:t>
                </a:r>
                <a:r>
                  <a:rPr lang="en-US" i="1" dirty="0"/>
                  <a:t>expensive for little concrete </a:t>
                </a:r>
                <a:r>
                  <a:rPr lang="en-US" i="1" dirty="0" smtClean="0"/>
                  <a:t>gain in Game/</a:t>
                </a:r>
                <a:r>
                  <a:rPr lang="en-US" i="1" dirty="0" err="1" smtClean="0"/>
                  <a:t>Anim</a:t>
                </a:r>
                <a:endParaRPr lang="en-US" dirty="0"/>
              </a:p>
              <a:p>
                <a:pPr marL="0" indent="-1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911882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en-US" dirty="0" smtClean="0"/>
              <a:t>vs </a:t>
            </a:r>
            <a:r>
              <a:rPr lang="en-US" dirty="0" err="1" smtClean="0"/>
              <a:t>Hermite</a:t>
            </a:r>
            <a:r>
              <a:rPr lang="en-US" dirty="0" smtClean="0"/>
              <a:t> Splines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To work with </a:t>
                </a:r>
                <a:r>
                  <a:rPr lang="en-US" dirty="0" err="1" smtClean="0"/>
                  <a:t>Bézier</a:t>
                </a:r>
                <a:r>
                  <a:rPr lang="en-US" dirty="0" smtClean="0"/>
                  <a:t> splines as a </a:t>
                </a:r>
                <a:r>
                  <a:rPr lang="en-US" dirty="0" err="1" smtClean="0"/>
                  <a:t>Hermite</a:t>
                </a:r>
                <a:r>
                  <a:rPr lang="en-US" dirty="0" smtClean="0"/>
                  <a:t> splines, we need the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 smtClean="0"/>
                  <a:t>. (</a:t>
                </a:r>
                <a:r>
                  <a:rPr lang="en-US" i="1" dirty="0" smtClean="0"/>
                  <a:t>We’ll focus on the cubic </a:t>
                </a:r>
                <a:r>
                  <a:rPr lang="en-US" i="1" dirty="0" err="1" smtClean="0"/>
                  <a:t>Bézier</a:t>
                </a:r>
                <a:r>
                  <a:rPr lang="en-US" i="1" dirty="0" smtClean="0"/>
                  <a:t> only here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(1−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3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𝑢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3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 smtClean="0"/>
                  <a:t>What is the derivative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 smtClean="0"/>
                  <a:t>? 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Cambria Math"/>
                  </a:rPr>
                  <a:t>Evaluating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 smtClean="0">
                    <a:latin typeface="Cambria Math"/>
                  </a:rPr>
                  <a:t> at </a:t>
                </a:r>
                <a:r>
                  <a:rPr lang="en-US" i="1" dirty="0" smtClean="0">
                    <a:latin typeface="Cambria Math"/>
                  </a:rPr>
                  <a:t>u</a:t>
                </a:r>
                <a:r>
                  <a:rPr lang="en-US" dirty="0" smtClean="0">
                    <a:latin typeface="Cambria Math"/>
                  </a:rPr>
                  <a:t> = 0 and </a:t>
                </a:r>
                <a:r>
                  <a:rPr lang="en-US" i="1" dirty="0" smtClean="0">
                    <a:latin typeface="Cambria Math"/>
                  </a:rPr>
                  <a:t>u</a:t>
                </a:r>
                <a:r>
                  <a:rPr lang="en-US" dirty="0" smtClean="0">
                    <a:latin typeface="Cambria Math"/>
                  </a:rPr>
                  <a:t> = 1, we get:</a:t>
                </a:r>
              </a:p>
              <a:p>
                <a:pPr marL="0" indent="0">
                  <a:buNone/>
                </a:pPr>
                <a:endParaRPr lang="en-US" sz="800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m:rPr>
                          <m:aln/>
                        </m:rPr>
                        <a:rPr lang="en-US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/>
                        </a:rPr>
                        <m:t>−3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m:rPr>
                          <m:aln/>
                        </m:rPr>
                        <a:rPr lang="en-US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/>
                        </a:rPr>
                        <m:t>   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−3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8" t="-579" r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6272" y="2971800"/>
                <a:ext cx="411432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Expanding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m:rPr>
                          <m:aln/>
                        </m:rPr>
                        <a:rPr lang="en-US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−6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−3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72" y="2971800"/>
                <a:ext cx="4114328" cy="1477328"/>
              </a:xfrm>
              <a:prstGeom prst="rect">
                <a:avLst/>
              </a:prstGeom>
              <a:blipFill rotWithShape="1">
                <a:blip r:embed="rId3"/>
                <a:stretch>
                  <a:fillRect l="-1333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4419600" y="2971800"/>
            <a:ext cx="4572000" cy="1477328"/>
            <a:chOff x="4419600" y="2561272"/>
            <a:chExt cx="4572000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105400" y="2561272"/>
                  <a:ext cx="3886200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Deriving</m:t>
                        </m:r>
                        <m:r>
                          <m:rPr>
                            <m:nor/>
                          </m:rP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𝑄</m:t>
                        </m:r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</m:d>
                        <m:r>
                          <m:rPr>
                            <m:aln/>
                          </m:rPr>
                          <a:rPr lang="en-US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3+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6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i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3−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12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i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6</m:t>
                            </m:r>
                            <m: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2561272"/>
                  <a:ext cx="3886200" cy="147732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ight Arrow 6"/>
            <p:cNvSpPr/>
            <p:nvPr/>
          </p:nvSpPr>
          <p:spPr>
            <a:xfrm>
              <a:off x="4419600" y="2924556"/>
              <a:ext cx="838200" cy="533400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51744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and Paths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 typical animation or paths used for games/animation.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dirty="0" smtClean="0"/>
              <a:t>In either case:</a:t>
            </a:r>
          </a:p>
          <a:p>
            <a:pPr lvl="1"/>
            <a:r>
              <a:rPr lang="en-US" dirty="0" smtClean="0"/>
              <a:t>Key information (position, rotation, scale) is specified by the artist/designer</a:t>
            </a:r>
          </a:p>
          <a:p>
            <a:pPr marL="593725" lvl="2" indent="0">
              <a:buNone/>
            </a:pPr>
            <a:r>
              <a:rPr lang="en-US" i="1" dirty="0" smtClean="0"/>
              <a:t>In other words, we have little to no control over how the asset is created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only</a:t>
            </a:r>
            <a:r>
              <a:rPr lang="en-US" dirty="0" smtClean="0"/>
              <a:t> get the information at </a:t>
            </a:r>
            <a:r>
              <a:rPr lang="en-US" i="1" dirty="0" smtClean="0"/>
              <a:t>specific points in time/space</a:t>
            </a:r>
            <a:r>
              <a:rPr lang="en-US" dirty="0" smtClean="0"/>
              <a:t>.</a:t>
            </a:r>
          </a:p>
          <a:p>
            <a:pPr marL="593725" lvl="2" indent="0">
              <a:buNone/>
            </a:pPr>
            <a:r>
              <a:rPr lang="en-US" b="1" dirty="0" smtClean="0"/>
              <a:t>Ex: </a:t>
            </a:r>
            <a:r>
              <a:rPr lang="en-US" i="1" dirty="0" smtClean="0"/>
              <a:t>From the above: the path has only 4 key points and the walk loop has 7 key ‘frames’</a:t>
            </a:r>
          </a:p>
          <a:p>
            <a:pPr lvl="1"/>
            <a:r>
              <a:rPr lang="en-US" dirty="0" smtClean="0"/>
              <a:t>The game engine must compute the correct information </a:t>
            </a:r>
            <a:r>
              <a:rPr lang="en-US" u="sng" dirty="0" smtClean="0"/>
              <a:t>in between</a:t>
            </a:r>
            <a:r>
              <a:rPr lang="en-US" dirty="0" smtClean="0"/>
              <a:t> these key values</a:t>
            </a:r>
          </a:p>
          <a:p>
            <a:pPr marL="593725" lvl="2" indent="0">
              <a:buNone/>
            </a:pPr>
            <a:r>
              <a:rPr lang="en-US" b="1" dirty="0" smtClean="0"/>
              <a:t>Ex 1: </a:t>
            </a:r>
            <a:r>
              <a:rPr lang="en-US" i="1" dirty="0" smtClean="0"/>
              <a:t>For path: Based on the speed of the red block, what is it’s position/orientation at 1.3s?</a:t>
            </a:r>
          </a:p>
          <a:p>
            <a:pPr marL="593725" lvl="2" indent="0">
              <a:buNone/>
            </a:pPr>
            <a:r>
              <a:rPr lang="en-US" b="1" dirty="0" smtClean="0"/>
              <a:t>Ex 2: </a:t>
            </a:r>
            <a:r>
              <a:rPr lang="en-US" i="1" dirty="0" smtClean="0"/>
              <a:t>Walk loop: Base on walking speed, what are the legs/joints position/orientation at 2.6s?</a:t>
            </a:r>
            <a:endParaRPr lang="en-US" b="1" i="1" dirty="0"/>
          </a:p>
        </p:txBody>
      </p:sp>
      <p:pic>
        <p:nvPicPr>
          <p:cNvPr id="1028" name="Picture 4" descr="http://i.stack.imgur.com/ueNzv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33" y="1638300"/>
            <a:ext cx="4480555" cy="18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ocs.toonboom.com/help/harmony-12/essentials/Content/Resources/Images/EDU/HAR/Student/Steps/ControlPoint_Cur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64" y="1638300"/>
            <a:ext cx="1636047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the-flying-animator.com/images/walk-cycle-anim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38301"/>
            <a:ext cx="2170811" cy="18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41136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Bézier</a:t>
            </a:r>
            <a:r>
              <a:rPr lang="en-US" dirty="0"/>
              <a:t> vs </a:t>
            </a:r>
            <a:r>
              <a:rPr lang="en-US" dirty="0" err="1"/>
              <a:t>Hermite</a:t>
            </a:r>
            <a:r>
              <a:rPr lang="en-US" dirty="0"/>
              <a:t> Splines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Therefore: </a:t>
                </a:r>
                <a:r>
                  <a:rPr lang="en-US" dirty="0" err="1" smtClean="0"/>
                  <a:t>Bézier</a:t>
                </a:r>
                <a:r>
                  <a:rPr lang="en-US" dirty="0" smtClean="0"/>
                  <a:t> splines are </a:t>
                </a:r>
                <a:r>
                  <a:rPr lang="en-US" dirty="0" err="1"/>
                  <a:t>Hermite</a:t>
                </a:r>
                <a:r>
                  <a:rPr lang="en-US" dirty="0"/>
                  <a:t> splines where the tangents are </a:t>
                </a:r>
                <a:r>
                  <a:rPr lang="en-US" dirty="0" smtClean="0"/>
                  <a:t>set to: 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=3(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      and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𝐏</m:t>
                        </m:r>
                        <m:r>
                          <a:rPr lang="en-US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=3(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  <a:tabLst>
                    <a:tab pos="1143000" algn="l"/>
                  </a:tabLst>
                </a:pPr>
                <a:endParaRPr lang="en-US" sz="800" dirty="0" smtClean="0"/>
              </a:p>
              <a:p>
                <a:pPr marL="0" indent="0">
                  <a:buNone/>
                  <a:tabLst>
                    <a:tab pos="1143000" algn="l"/>
                  </a:tabLst>
                </a:pPr>
                <a:r>
                  <a:rPr lang="en-US" dirty="0" smtClean="0"/>
                  <a:t>Using our </a:t>
                </a:r>
                <a:r>
                  <a:rPr lang="en-US" dirty="0" err="1">
                    <a:hlinkClick r:id="rId2" action="ppaction://hlinksldjump"/>
                  </a:rPr>
                  <a:t>Hermite</a:t>
                </a:r>
                <a:r>
                  <a:rPr lang="en-US" dirty="0">
                    <a:hlinkClick r:id="rId2" action="ppaction://hlinksldjump"/>
                  </a:rPr>
                  <a:t> </a:t>
                </a:r>
                <a:r>
                  <a:rPr lang="en-US" dirty="0" smtClean="0">
                    <a:hlinkClick r:id="rId2" action="ppaction://hlinksldjump"/>
                  </a:rPr>
                  <a:t>curve </a:t>
                </a:r>
                <a:r>
                  <a:rPr lang="en-US" dirty="0">
                    <a:hlinkClick r:id="rId2" action="ppaction://hlinksldjump"/>
                  </a:rPr>
                  <a:t>matrix </a:t>
                </a:r>
                <a:r>
                  <a:rPr lang="en-US" dirty="0" smtClean="0">
                    <a:hlinkClick r:id="rId2" action="ppaction://hlinksldjump"/>
                  </a:rPr>
                  <a:t>notation</a:t>
                </a:r>
                <a:r>
                  <a:rPr lang="en-US" dirty="0" smtClean="0"/>
                  <a:t>, </a:t>
                </a:r>
                <a:r>
                  <a:rPr lang="en-US" dirty="0"/>
                  <a:t>a </a:t>
                </a:r>
                <a:r>
                  <a:rPr lang="en-US" dirty="0" err="1"/>
                  <a:t>Bézier</a:t>
                </a:r>
                <a:r>
                  <a:rPr lang="en-US" dirty="0"/>
                  <a:t> curve segment can be computed </a:t>
                </a:r>
                <a:r>
                  <a:rPr lang="en-US" dirty="0" smtClean="0"/>
                  <a:t>as:</a:t>
                </a:r>
              </a:p>
              <a:p>
                <a:pPr marL="0" indent="0" algn="ctr">
                  <a:buNone/>
                  <a:tabLst>
                    <a:tab pos="1143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b="1">
                          <a:latin typeface="Cambria Math"/>
                        </a:rPr>
                        <m:t>𝐔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Herm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/>
                            </a:rPr>
                            <m:t>𝐆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</a:rPr>
                        <m:t>=</m:t>
                      </m:r>
                      <m:r>
                        <a:rPr lang="en-US" sz="1600" b="1">
                          <a:latin typeface="Cambria Math"/>
                        </a:rPr>
                        <m:t>𝐔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Herm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>
                                    <a:latin typeface="Cambria Math"/>
                                  </a:rPr>
                                  <m:t>3(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>
                                    <a:latin typeface="Cambria Math"/>
                                  </a:rPr>
                                  <m:t>3(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  <a:tabLst>
                    <a:tab pos="1143000" algn="l"/>
                  </a:tabLst>
                </a:pPr>
                <a:r>
                  <a:rPr lang="en-US" dirty="0" smtClean="0"/>
                  <a:t> Or, rearranging the terms:</a:t>
                </a:r>
              </a:p>
              <a:p>
                <a:pPr marL="0" lvl="1" indent="0" algn="ctr">
                  <a:spcBef>
                    <a:spcPts val="600"/>
                  </a:spcBef>
                  <a:buNone/>
                  <a:tabLst>
                    <a:tab pos="1143000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B</m:t>
                        </m:r>
                        <m:r>
                          <a:rPr lang="en-US" b="0" i="0" smtClean="0">
                            <a:latin typeface="Cambria Math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zier</m:t>
                        </m:r>
                      </m:sub>
                    </m:sSub>
                    <m:r>
                      <a:rPr lang="en-US" b="1" i="0" smtClean="0">
                        <a:latin typeface="Cambria Math"/>
                      </a:rPr>
                      <m:t>𝐆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B</m:t>
                        </m:r>
                        <m:r>
                          <a:rPr lang="en-US">
                            <a:latin typeface="Cambria Math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zier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B</m:t>
                        </m:r>
                        <m:r>
                          <a:rPr lang="en-US">
                            <a:latin typeface="Cambria Math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zier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  <a:tabLst>
                    <a:tab pos="1143000" algn="l"/>
                  </a:tabLst>
                </a:pPr>
                <a:endParaRPr lang="en-US" sz="800" dirty="0" smtClean="0"/>
              </a:p>
              <a:p>
                <a:pPr marL="0" indent="0">
                  <a:buNone/>
                  <a:tabLst>
                    <a:tab pos="1143000" algn="l"/>
                  </a:tabLst>
                </a:pPr>
                <a:r>
                  <a:rPr lang="en-US" dirty="0" smtClean="0"/>
                  <a:t>Unfortunately, this labelling of data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 and control points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 makes it difficult to compare </a:t>
                </a:r>
                <a:r>
                  <a:rPr lang="en-US" dirty="0" err="1" smtClean="0"/>
                  <a:t>Bézier</a:t>
                </a:r>
                <a:r>
                  <a:rPr lang="en-US" dirty="0" smtClean="0"/>
                  <a:t> splines with our previous examples. Let’s clean this up a bit.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08" t="-579" b="-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62800" y="2971800"/>
                <a:ext cx="2212572" cy="1177031"/>
              </a:xfrm>
              <a:prstGeom prst="roundRect">
                <a:avLst>
                  <a:gd name="adj" fmla="val 10842"/>
                </a:avLst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b="1" dirty="0" smtClean="0">
                    <a:solidFill>
                      <a:schemeClr val="tx1"/>
                    </a:solidFill>
                  </a:rPr>
                  <a:t>Side note: 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beware of the complete lack of notational standards. Compare </a:t>
                </a:r>
                <a:r>
                  <a:rPr lang="en-US" sz="1200" b="1" dirty="0" smtClean="0">
                    <a:solidFill>
                      <a:schemeClr val="tx1"/>
                    </a:solidFill>
                  </a:rPr>
                  <a:t>U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/>
                          </a:rPr>
                          <m:t>B</m:t>
                        </m:r>
                        <m:r>
                          <a:rPr lang="en-US" sz="1200">
                            <a:solidFill>
                              <a:schemeClr val="tx1"/>
                            </a:solidFill>
                            <a:latin typeface="Cambria Math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/>
                          </a:rPr>
                          <m:t>zier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</a:rPr>
                  <a:t> here with the ones shown </a:t>
                </a:r>
                <a:r>
                  <a:rPr lang="en-US" sz="1200" dirty="0" smtClean="0">
                    <a:solidFill>
                      <a:schemeClr val="tx1"/>
                    </a:solidFill>
                    <a:hlinkClick r:id="rId4"/>
                  </a:rPr>
                  <a:t>here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.  We need a new entry on the </a:t>
                </a:r>
                <a:r>
                  <a:rPr lang="en-US" sz="1200" dirty="0" smtClean="0">
                    <a:solidFill>
                      <a:schemeClr val="tx1"/>
                    </a:solidFill>
                    <a:hlinkClick r:id="rId5"/>
                  </a:rPr>
                  <a:t>Safety List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.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2971800"/>
                <a:ext cx="2212572" cy="1177031"/>
              </a:xfrm>
              <a:prstGeom prst="roundRect">
                <a:avLst>
                  <a:gd name="adj" fmla="val 10842"/>
                </a:avLst>
              </a:prstGeom>
              <a:blipFill>
                <a:blip r:embed="rId6"/>
                <a:stretch>
                  <a:fillRect b="-355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47749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Relabeling the </a:t>
            </a:r>
            <a:r>
              <a:rPr lang="en-US" dirty="0" err="1" smtClean="0"/>
              <a:t>Bézier</a:t>
            </a:r>
            <a:r>
              <a:rPr lang="en-US" dirty="0" smtClean="0"/>
              <a:t> Points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Given a set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a </a:t>
                </a:r>
                <a:r>
                  <a:rPr lang="en-US" dirty="0" err="1" smtClean="0"/>
                  <a:t>Bézier</a:t>
                </a:r>
                <a:r>
                  <a:rPr lang="en-US" dirty="0" smtClean="0"/>
                  <a:t> spline is composed as follow:</a:t>
                </a:r>
              </a:p>
              <a:p>
                <a:pPr lvl="1"/>
                <a:r>
                  <a:rPr lang="en-US" dirty="0" smtClean="0"/>
                  <a:t>The are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curve segments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for </a:t>
                </a:r>
                <a:r>
                  <a:rPr lang="en-US" i="1" dirty="0" err="1" smtClean="0"/>
                  <a:t>i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= 0</a:t>
                </a:r>
                <a:r>
                  <a:rPr lang="en-US" i="1" dirty="0" smtClean="0"/>
                  <a:t>..n-</a:t>
                </a:r>
                <a:r>
                  <a:rPr lang="en-US" dirty="0" smtClean="0"/>
                  <a:t>1</a:t>
                </a:r>
              </a:p>
              <a:p>
                <a:pPr lvl="1"/>
                <a:r>
                  <a:rPr lang="en-US" dirty="0" smtClean="0"/>
                  <a:t>Segment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composed of:</a:t>
                </a:r>
              </a:p>
              <a:p>
                <a:pPr lvl="2"/>
                <a:r>
                  <a:rPr lang="en-US" dirty="0" smtClean="0"/>
                  <a:t>Two curve 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Two </a:t>
                </a:r>
                <a:r>
                  <a:rPr lang="en-US" i="1" dirty="0" smtClean="0"/>
                  <a:t>new</a:t>
                </a:r>
                <a:r>
                  <a:rPr lang="en-US" dirty="0" smtClean="0"/>
                  <a:t> control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r>
                  <a:rPr lang="en-US" dirty="0" smtClean="0"/>
                  <a:t>Since we want the tangents between segments to match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i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</a:rPr>
                      <m:t>e</m:t>
                    </m:r>
                    <m:r>
                      <a:rPr lang="en-US" b="0" i="0" dirty="0" smtClean="0">
                        <a:latin typeface="Cambria Math"/>
                      </a:rPr>
                      <m:t>: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(1)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/>
                      </a:rPr>
                      <m:t>(0)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 </a:t>
                </a:r>
                <a:r>
                  <a:rPr lang="en-US" dirty="0" smtClean="0"/>
                  <a:t>), we need to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and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to be </a:t>
                </a:r>
                <a:r>
                  <a:rPr lang="en-US" dirty="0" err="1" smtClean="0"/>
                  <a:t>colinear</a:t>
                </a:r>
                <a:r>
                  <a:rPr lang="en-US" dirty="0" smtClean="0"/>
                  <a:t> and equidistant.</a:t>
                </a:r>
              </a:p>
              <a:p>
                <a:pPr marL="593725" lvl="2" indent="0">
                  <a:buNone/>
                </a:pPr>
                <a:r>
                  <a:rPr lang="en-US" b="1" i="1" dirty="0" smtClean="0"/>
                  <a:t>Ex: </a:t>
                </a:r>
                <a:r>
                  <a:rPr lang="en-US" dirty="0" smtClean="0"/>
                  <a:t>Look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02</m:t>
                        </m:r>
                      </m:sub>
                    </m:sSub>
                  </m:oMath>
                </a14:m>
                <a:r>
                  <a:rPr lang="en-US" b="1" i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i="1" dirty="0" smtClean="0"/>
                  <a:t> </a:t>
                </a:r>
                <a:r>
                  <a:rPr lang="en-US" i="1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i="1" dirty="0" smtClean="0"/>
                  <a:t>.  This is where the ‘bar-bell’  widget comes from…</a:t>
                </a:r>
              </a:p>
              <a:p>
                <a:pPr marL="593725" lvl="2" indent="0">
                  <a:buNone/>
                </a:pPr>
                <a:endParaRPr lang="en-US" sz="800" i="1" dirty="0"/>
              </a:p>
              <a:p>
                <a:pPr marL="15875" indent="0">
                  <a:buNone/>
                </a:pPr>
                <a:r>
                  <a:rPr lang="en-US" dirty="0" smtClean="0"/>
                  <a:t>Given this relabeling, we can define a </a:t>
                </a:r>
                <a:r>
                  <a:rPr lang="en-US" dirty="0" err="1" smtClean="0"/>
                  <a:t>Bézier</a:t>
                </a:r>
                <a:r>
                  <a:rPr lang="en-US" dirty="0" smtClean="0"/>
                  <a:t> spline as</a:t>
                </a:r>
              </a:p>
              <a:p>
                <a:pPr marL="15875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B</m:t>
                        </m:r>
                        <m:r>
                          <a:rPr lang="en-US">
                            <a:latin typeface="Cambria Math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zier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/>
                          </a:rPr>
                          <m:t>𝐆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>
                        <a:latin typeface="Cambria Math"/>
                      </a:rPr>
                      <m:t>𝐔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B</m:t>
                        </m:r>
                        <m:r>
                          <a:rPr lang="en-US">
                            <a:latin typeface="Cambria Math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zier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for </a:t>
                </a:r>
                <a:r>
                  <a:rPr lang="en-US" i="1" dirty="0" err="1"/>
                  <a:t>i</a:t>
                </a:r>
                <a:r>
                  <a:rPr lang="en-US" dirty="0"/>
                  <a:t> = 0..</a:t>
                </a:r>
                <a:r>
                  <a:rPr lang="en-US" i="1" dirty="0"/>
                  <a:t>n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8" t="-579" b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://files.jb51.net/file_images/article/201301/20130130142016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722" y="1680411"/>
            <a:ext cx="2438400" cy="20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147077" y="2399328"/>
            <a:ext cx="2625323" cy="575449"/>
            <a:chOff x="4925555" y="2437206"/>
            <a:chExt cx="2625323" cy="575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4925555" y="2704878"/>
                  <a:ext cx="40844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555" y="2704878"/>
                  <a:ext cx="408445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172200" y="2437206"/>
                  <a:ext cx="40427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200" y="2437206"/>
                  <a:ext cx="404277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7142433" y="2437206"/>
                  <a:ext cx="40844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2433" y="2437206"/>
                  <a:ext cx="408445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5282087" y="1641671"/>
            <a:ext cx="2350613" cy="2018908"/>
            <a:chOff x="4984365" y="1641671"/>
            <a:chExt cx="2350613" cy="2018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984365" y="1641671"/>
                  <a:ext cx="48936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365" y="1641671"/>
                  <a:ext cx="489365" cy="30777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746365" y="1641673"/>
                  <a:ext cx="48936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6365" y="1641673"/>
                  <a:ext cx="489365" cy="30777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087781" y="3352800"/>
                  <a:ext cx="48519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7781" y="3352800"/>
                  <a:ext cx="485197" cy="30777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849781" y="3352802"/>
                  <a:ext cx="48519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81" y="3352802"/>
                  <a:ext cx="485197" cy="30777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5403120" y="2051963"/>
            <a:ext cx="2165058" cy="1224637"/>
            <a:chOff x="5105398" y="2051963"/>
            <a:chExt cx="2165058" cy="1224637"/>
          </a:xfrm>
        </p:grpSpPr>
        <p:grpSp>
          <p:nvGrpSpPr>
            <p:cNvPr id="17" name="Group 16"/>
            <p:cNvGrpSpPr/>
            <p:nvPr/>
          </p:nvGrpSpPr>
          <p:grpSpPr>
            <a:xfrm>
              <a:off x="5105398" y="2968429"/>
              <a:ext cx="1066800" cy="308171"/>
              <a:chOff x="5105398" y="2968429"/>
              <a:chExt cx="1066800" cy="308171"/>
            </a:xfrm>
          </p:grpSpPr>
          <p:sp>
            <p:nvSpPr>
              <p:cNvPr id="15" name="Right Brace 14"/>
              <p:cNvSpPr/>
              <p:nvPr/>
            </p:nvSpPr>
            <p:spPr>
              <a:xfrm rot="5400000">
                <a:off x="5582590" y="2491237"/>
                <a:ext cx="112415" cy="1066800"/>
              </a:xfrm>
              <a:prstGeom prst="rightBrace">
                <a:avLst>
                  <a:gd name="adj1" fmla="val 45833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257800" y="2999601"/>
                    <a:ext cx="62164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oMath>
                      </m:oMathPara>
                    </a14:m>
                    <a:endParaRPr lang="en-US" sz="1200" i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7800" y="2999601"/>
                    <a:ext cx="621644" cy="276999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/>
            <p:cNvGrpSpPr/>
            <p:nvPr/>
          </p:nvGrpSpPr>
          <p:grpSpPr>
            <a:xfrm>
              <a:off x="6203656" y="2051963"/>
              <a:ext cx="1066800" cy="386437"/>
              <a:chOff x="5095874" y="2511421"/>
              <a:chExt cx="1066800" cy="386437"/>
            </a:xfrm>
          </p:grpSpPr>
          <p:sp>
            <p:nvSpPr>
              <p:cNvPr id="20" name="Right Brace 19"/>
              <p:cNvSpPr/>
              <p:nvPr/>
            </p:nvSpPr>
            <p:spPr>
              <a:xfrm rot="16200000">
                <a:off x="5573066" y="2308251"/>
                <a:ext cx="112415" cy="1066800"/>
              </a:xfrm>
              <a:prstGeom prst="rightBrace">
                <a:avLst>
                  <a:gd name="adj1" fmla="val 45833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252756" y="2511421"/>
                    <a:ext cx="61561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oMath>
                      </m:oMathPara>
                    </a14:m>
                    <a:endParaRPr lang="en-US" sz="1200" i="1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2756" y="2511421"/>
                    <a:ext cx="615617" cy="276999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b="-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6187" y="4277683"/>
            <a:ext cx="1457528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8626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Simulator:</a:t>
            </a:r>
            <a:br>
              <a:rPr lang="en-US" dirty="0" smtClean="0"/>
            </a:br>
            <a:r>
              <a:rPr lang="en-US" dirty="0" smtClean="0"/>
              <a:t>Cubic </a:t>
            </a:r>
            <a:r>
              <a:rPr lang="en-US" dirty="0" err="1" smtClean="0"/>
              <a:t>Bézier</a:t>
            </a:r>
            <a:r>
              <a:rPr lang="en-US" dirty="0" smtClean="0"/>
              <a:t> Interpolation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4572000" cy="5257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 smtClean="0"/>
                  <a:t>Enter a </a:t>
                </a:r>
                <a:r>
                  <a:rPr lang="en-US" sz="1800" i="1" dirty="0"/>
                  <a:t>t</a:t>
                </a:r>
                <a:r>
                  <a:rPr lang="en-US" sz="1800" dirty="0"/>
                  <a:t> value for which to compute </a:t>
                </a:r>
                <a:r>
                  <a:rPr lang="en-US" sz="1800" i="1" dirty="0"/>
                  <a:t>Q</a:t>
                </a:r>
                <a:r>
                  <a:rPr lang="en-US" sz="1800" dirty="0"/>
                  <a:t>(</a:t>
                </a:r>
                <a:r>
                  <a:rPr lang="en-US" sz="1800" i="1" dirty="0"/>
                  <a:t>t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600" dirty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as highlighted</a:t>
                </a:r>
              </a:p>
              <a:p>
                <a:pPr lvl="1"/>
                <a:r>
                  <a:rPr lang="en-US" sz="1600" dirty="0" smtClean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are highlighted</a:t>
                </a:r>
              </a:p>
              <a:p>
                <a:pPr lvl="1"/>
                <a:r>
                  <a:rPr lang="en-US" sz="1600" dirty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:r>
                  <a:rPr lang="en-US" sz="1600" dirty="0" smtClean="0"/>
                  <a:t>red</a:t>
                </a:r>
              </a:p>
              <a:p>
                <a:pPr lvl="1"/>
                <a:r>
                  <a:rPr lang="en-US" sz="1600" dirty="0" smtClean="0"/>
                  <a:t>Click the arrows to ‘adjust’ the </a:t>
                </a:r>
                <a:br>
                  <a:rPr lang="en-US" sz="1600" dirty="0" smtClean="0"/>
                </a:br>
                <a:r>
                  <a:rPr lang="en-US" sz="1600" dirty="0" smtClean="0"/>
                  <a:t>control points</a:t>
                </a:r>
                <a:endParaRPr lang="en-US" sz="1600" dirty="0"/>
              </a:p>
              <a:p>
                <a:pPr lvl="1"/>
                <a:r>
                  <a:rPr lang="en-US" sz="1600" dirty="0"/>
                  <a:t>The </a:t>
                </a:r>
                <a:r>
                  <a:rPr lang="en-US" sz="1600" i="1" dirty="0"/>
                  <a:t>u</a:t>
                </a:r>
                <a:r>
                  <a:rPr lang="en-US" sz="1600" dirty="0"/>
                  <a:t> value is computed</a:t>
                </a:r>
              </a:p>
              <a:p>
                <a:pPr lvl="1"/>
                <a:r>
                  <a:rPr lang="en-US" sz="1600" dirty="0"/>
                  <a:t>The red cross is the interpolation result</a:t>
                </a:r>
              </a:p>
              <a:p>
                <a:pPr lvl="1"/>
                <a:endParaRPr lang="en-US" sz="1600" dirty="0"/>
              </a:p>
              <a:p>
                <a:r>
                  <a:rPr lang="en-US" sz="1800" dirty="0"/>
                  <a:t>Radio Buttons</a:t>
                </a:r>
              </a:p>
              <a:p>
                <a:pPr lvl="1"/>
                <a:r>
                  <a:rPr lang="en-US" sz="1600" dirty="0"/>
                  <a:t>Highlight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segments </a:t>
                </a:r>
              </a:p>
              <a:p>
                <a:pPr lvl="1"/>
                <a:endParaRPr lang="en-US" sz="1600" dirty="0"/>
              </a:p>
              <a:p>
                <a:pPr marL="0" indent="0">
                  <a:buNone/>
                </a:pPr>
                <a:r>
                  <a:rPr lang="en-US" sz="1800" dirty="0"/>
                  <a:t>“Homework”:</a:t>
                </a:r>
              </a:p>
              <a:p>
                <a:pPr marL="293688" lvl="1" indent="0">
                  <a:buNone/>
                </a:pPr>
                <a:r>
                  <a:rPr lang="en-US" sz="1600" dirty="0"/>
                  <a:t>Select some data and </a:t>
                </a:r>
                <a:r>
                  <a:rPr lang="en-US" sz="1600" i="1" dirty="0"/>
                  <a:t>t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value.</a:t>
                </a:r>
              </a:p>
              <a:p>
                <a:pPr marL="293688" lvl="1" indent="0">
                  <a:buNone/>
                </a:pPr>
                <a:r>
                  <a:rPr lang="en-US" sz="1600" dirty="0" smtClean="0"/>
                  <a:t>Make </a:t>
                </a:r>
                <a:r>
                  <a:rPr lang="en-US" sz="1600" dirty="0"/>
                  <a:t>sure you can correctly compute the interpolated </a:t>
                </a:r>
                <a:r>
                  <a:rPr lang="en-US" sz="1600" dirty="0" smtClean="0"/>
                  <a:t>point.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4572000" cy="5257800"/>
              </a:xfrm>
              <a:blipFill>
                <a:blip r:embed="rId2"/>
                <a:stretch>
                  <a:fillRect l="-1067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1" y="1600200"/>
            <a:ext cx="5029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0443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Simulator:</a:t>
            </a:r>
            <a:br>
              <a:rPr lang="en-US" dirty="0" smtClean="0"/>
            </a:br>
            <a:r>
              <a:rPr lang="en-US" dirty="0" smtClean="0"/>
              <a:t>Quadratic </a:t>
            </a:r>
            <a:r>
              <a:rPr lang="en-US" dirty="0" err="1" smtClean="0"/>
              <a:t>Bézier</a:t>
            </a:r>
            <a:r>
              <a:rPr lang="en-US" dirty="0" smtClean="0"/>
              <a:t> Interpolation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4572000" cy="5257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 smtClean="0"/>
                  <a:t>Added just for comparison:</a:t>
                </a:r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Enter a </a:t>
                </a:r>
                <a:r>
                  <a:rPr lang="en-US" sz="1800" i="1" dirty="0"/>
                  <a:t>t</a:t>
                </a:r>
                <a:r>
                  <a:rPr lang="en-US" sz="1800" dirty="0"/>
                  <a:t> value for which to compute </a:t>
                </a:r>
                <a:r>
                  <a:rPr lang="en-US" sz="1800" i="1" dirty="0"/>
                  <a:t>Q</a:t>
                </a:r>
                <a:r>
                  <a:rPr lang="en-US" sz="1800" dirty="0"/>
                  <a:t>(</a:t>
                </a:r>
                <a:r>
                  <a:rPr lang="en-US" sz="1800" i="1" dirty="0"/>
                  <a:t>t</a:t>
                </a:r>
                <a:r>
                  <a:rPr lang="en-US" sz="1800" dirty="0"/>
                  <a:t>)</a:t>
                </a:r>
              </a:p>
              <a:p>
                <a:pPr lvl="1"/>
                <a:r>
                  <a:rPr lang="en-US" sz="1600" dirty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as highlighted</a:t>
                </a:r>
              </a:p>
              <a:p>
                <a:pPr lvl="1"/>
                <a:r>
                  <a:rPr lang="en-US" sz="1600" dirty="0" smtClean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are highlighted</a:t>
                </a:r>
              </a:p>
              <a:p>
                <a:pPr lvl="1"/>
                <a:r>
                  <a:rPr lang="en-US" sz="1600" dirty="0"/>
                  <a:t>Associated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in red</a:t>
                </a:r>
              </a:p>
              <a:p>
                <a:pPr lvl="1"/>
                <a:r>
                  <a:rPr lang="en-US" sz="1600" dirty="0" smtClean="0"/>
                  <a:t>Click the arrows to ‘adjust’ the </a:t>
                </a:r>
                <a:br>
                  <a:rPr lang="en-US" sz="1600" dirty="0" smtClean="0"/>
                </a:br>
                <a:r>
                  <a:rPr lang="en-US" sz="1600" dirty="0" smtClean="0"/>
                  <a:t>control point</a:t>
                </a:r>
                <a:endParaRPr lang="en-US" sz="1600" dirty="0"/>
              </a:p>
              <a:p>
                <a:pPr lvl="1"/>
                <a:r>
                  <a:rPr lang="en-US" sz="1600" dirty="0"/>
                  <a:t>The </a:t>
                </a:r>
                <a:r>
                  <a:rPr lang="en-US" sz="1600" i="1" dirty="0"/>
                  <a:t>u</a:t>
                </a:r>
                <a:r>
                  <a:rPr lang="en-US" sz="1600" dirty="0"/>
                  <a:t> value is computed</a:t>
                </a:r>
              </a:p>
              <a:p>
                <a:pPr lvl="1"/>
                <a:r>
                  <a:rPr lang="en-US" sz="1600" dirty="0"/>
                  <a:t>The red cross is the interpolation result</a:t>
                </a:r>
              </a:p>
              <a:p>
                <a:pPr lvl="1"/>
                <a:endParaRPr lang="en-US" sz="1600" dirty="0"/>
              </a:p>
              <a:p>
                <a:r>
                  <a:rPr lang="en-US" sz="1800" dirty="0"/>
                  <a:t>Radio Buttons</a:t>
                </a:r>
              </a:p>
              <a:p>
                <a:pPr lvl="1"/>
                <a:r>
                  <a:rPr lang="en-US" sz="1600" dirty="0"/>
                  <a:t>Highlight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segments</a:t>
                </a:r>
                <a:endParaRPr lang="en-US" sz="1600" dirty="0"/>
              </a:p>
              <a:p>
                <a:pPr marL="27305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4572000" cy="5257800"/>
              </a:xfrm>
              <a:blipFill>
                <a:blip r:embed="rId2"/>
                <a:stretch>
                  <a:fillRect l="-1067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305425" y="1295472"/>
                <a:ext cx="3352800" cy="601047"/>
              </a:xfrm>
              <a:prstGeom prst="roundRect">
                <a:avLst/>
              </a:prstGeom>
              <a:solidFill>
                <a:srgbClr val="FFFF66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using quadratic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Bézier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can’t guarantee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continuity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25" y="1295472"/>
                <a:ext cx="3352800" cy="601047"/>
              </a:xfrm>
              <a:prstGeom prst="roundRect">
                <a:avLst/>
              </a:prstGeom>
              <a:blipFill>
                <a:blip r:embed="rId3"/>
                <a:stretch>
                  <a:fillRect b="-8824"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200"/>
            <a:ext cx="4876800" cy="40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166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VI:</a:t>
            </a:r>
          </a:p>
          <a:p>
            <a:r>
              <a:rPr lang="en-US" dirty="0" smtClean="0"/>
              <a:t>Uniform Speed on Splines and </a:t>
            </a:r>
          </a:p>
          <a:p>
            <a:r>
              <a:rPr lang="en-US" dirty="0" smtClean="0"/>
              <a:t>Implementation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5943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Speed Along a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general, when using a splines: equal time intervals may not correspond to equal distances along the curve.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744" y="2133600"/>
            <a:ext cx="56092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surprisingly difficult task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approach is to:</a:t>
            </a:r>
          </a:p>
          <a:p>
            <a:pPr lvl="1" indent="-1762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Precompute the length of each curve segment (itself, a complex approximation process)</a:t>
            </a:r>
          </a:p>
          <a:p>
            <a:pPr lvl="1" indent="-176213">
              <a:buFont typeface="Arial" panose="020B0604020202020204" pitchFamily="34" charset="0"/>
              <a:buChar char="•"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1762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store a table of small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intervals and the corresponding arc-length on the curve</a:t>
            </a:r>
          </a:p>
          <a:p>
            <a:pPr lvl="1" indent="-176213">
              <a:buFont typeface="Arial" panose="020B0604020202020204" pitchFamily="34" charset="0"/>
              <a:buChar char="•"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1762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‘move length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along the curve:</a:t>
            </a:r>
          </a:p>
          <a:p>
            <a:pPr marL="801688" lvl="2" indent="-1762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the table to find the closest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values pairs to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1688" lvl="2" indent="-1762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linear interpolation compute the associated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6351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also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this excellent primer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40" y="1600200"/>
            <a:ext cx="2577338" cy="216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33037" y="1600200"/>
            <a:ext cx="878767" cy="21236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200" u="sng" dirty="0"/>
              <a:t> </a:t>
            </a:r>
            <a:r>
              <a:rPr lang="de-DE" sz="1200" u="sng" dirty="0" smtClean="0"/>
              <a:t>  u      len </a:t>
            </a:r>
            <a:endParaRPr lang="de-DE" sz="1200" u="sng" dirty="0"/>
          </a:p>
          <a:p>
            <a:r>
              <a:rPr lang="de-DE" sz="1200" dirty="0" smtClean="0"/>
              <a:t>  0.0    </a:t>
            </a:r>
            <a:r>
              <a:rPr lang="de-DE" sz="1200" dirty="0"/>
              <a:t>0.0</a:t>
            </a:r>
          </a:p>
          <a:p>
            <a:r>
              <a:rPr lang="de-DE" sz="1200" dirty="0"/>
              <a:t>  0.1    1.1</a:t>
            </a:r>
          </a:p>
          <a:p>
            <a:r>
              <a:rPr lang="de-DE" sz="1200" dirty="0"/>
              <a:t>  0.2    2.0</a:t>
            </a:r>
          </a:p>
          <a:p>
            <a:r>
              <a:rPr lang="de-DE" sz="1200" dirty="0"/>
              <a:t>  0.3    2.9</a:t>
            </a:r>
          </a:p>
          <a:p>
            <a:r>
              <a:rPr lang="de-DE" sz="1200" dirty="0"/>
              <a:t>  0.4    3.3</a:t>
            </a:r>
          </a:p>
          <a:p>
            <a:r>
              <a:rPr lang="de-DE" sz="1200" dirty="0"/>
              <a:t>  0.5    3.5</a:t>
            </a:r>
          </a:p>
          <a:p>
            <a:r>
              <a:rPr lang="de-DE" sz="1200" dirty="0"/>
              <a:t>  0.6    3.6</a:t>
            </a:r>
          </a:p>
          <a:p>
            <a:r>
              <a:rPr lang="de-DE" sz="1200" dirty="0"/>
              <a:t>  0.7    3.7</a:t>
            </a:r>
          </a:p>
          <a:p>
            <a:r>
              <a:rPr lang="de-DE" sz="1200" dirty="0"/>
              <a:t>  0.8    4.1</a:t>
            </a:r>
          </a:p>
          <a:p>
            <a:r>
              <a:rPr lang="de-DE" sz="1200" dirty="0"/>
              <a:t>  0.9    5.5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8" y="4800600"/>
            <a:ext cx="5557774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55857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Position/Ranking with Splines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Computing ranking on racing games:</a:t>
            </a:r>
          </a:p>
          <a:p>
            <a:pPr marL="457200" lvl="1" indent="-163513">
              <a:buFont typeface="+mj-lt"/>
              <a:buAutoNum type="arabicPeriod"/>
            </a:pPr>
            <a:r>
              <a:rPr lang="en-US" dirty="0" smtClean="0"/>
              <a:t>Either </a:t>
            </a:r>
            <a:r>
              <a:rPr lang="en-US" dirty="0" smtClean="0">
                <a:hlinkClick r:id="rId2"/>
              </a:rPr>
              <a:t>build the racing track with splines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 adapt a spline to an existing track</a:t>
            </a:r>
            <a:br>
              <a:rPr lang="en-US" dirty="0" smtClean="0"/>
            </a:br>
            <a:endParaRPr lang="en-US" dirty="0" smtClean="0"/>
          </a:p>
          <a:p>
            <a:pPr marL="457200" lvl="1" indent="-163513">
              <a:buFont typeface="+mj-lt"/>
              <a:buAutoNum type="arabicPeriod"/>
            </a:pPr>
            <a:endParaRPr lang="en-US" sz="800" dirty="0" smtClean="0"/>
          </a:p>
          <a:p>
            <a:pPr marL="457200" lvl="1" indent="-163513">
              <a:buFont typeface="+mj-lt"/>
              <a:buAutoNum type="arabicPeriod"/>
            </a:pPr>
            <a:endParaRPr lang="en-US" sz="800" dirty="0" smtClean="0"/>
          </a:p>
          <a:p>
            <a:pPr marL="457200" lvl="1" indent="-163513">
              <a:buFont typeface="+mj-lt"/>
              <a:buAutoNum type="arabicPeriod"/>
            </a:pPr>
            <a:r>
              <a:rPr lang="en-US" dirty="0" smtClean="0"/>
              <a:t>For every player on the track, </a:t>
            </a:r>
            <a:r>
              <a:rPr lang="en-US" dirty="0" smtClean="0">
                <a:hlinkClick r:id="rId3"/>
              </a:rPr>
              <a:t>compute their nearest point to the spline</a:t>
            </a:r>
            <a:endParaRPr lang="en-US" dirty="0" smtClean="0"/>
          </a:p>
          <a:p>
            <a:pPr marL="577849" lvl="2" indent="0">
              <a:buNone/>
            </a:pPr>
            <a:r>
              <a:rPr lang="en-US" i="1" dirty="0" smtClean="0"/>
              <a:t>The corresponding t value gives the players’ ordering in the race</a:t>
            </a:r>
          </a:p>
          <a:p>
            <a:pPr marL="577849" lvl="2" indent="0">
              <a:buNone/>
            </a:pPr>
            <a:r>
              <a:rPr lang="en-US" i="1" dirty="0" smtClean="0"/>
              <a:t>(also allows you to estimate how they lag from the leader)</a:t>
            </a:r>
            <a:endParaRPr lang="en-US" i="1" dirty="0"/>
          </a:p>
        </p:txBody>
      </p:sp>
      <p:pic>
        <p:nvPicPr>
          <p:cNvPr id="1028" name="Picture 4" descr="Image result for racing game tracking order with spli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5" y="3988077"/>
            <a:ext cx="17232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1371600"/>
            <a:ext cx="3124200" cy="1371804"/>
          </a:xfrm>
          <a:prstGeom prst="rect">
            <a:avLst/>
          </a:prstGeom>
        </p:spPr>
      </p:pic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423" y="4318488"/>
            <a:ext cx="1918278" cy="2082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478" y="3988077"/>
            <a:ext cx="5022322" cy="282505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20242" y="4040496"/>
            <a:ext cx="1056961" cy="2207904"/>
          </a:xfrm>
          <a:prstGeom prst="roundRect">
            <a:avLst>
              <a:gd name="adj" fmla="val 32755"/>
            </a:avLst>
          </a:prstGeom>
          <a:noFill/>
          <a:ln w="25400">
            <a:solidFill>
              <a:srgbClr val="FF0000"/>
            </a:solidFill>
          </a:ln>
          <a:effectLst>
            <a:glow rad="127000">
              <a:srgbClr val="FFFF00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09970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Ranking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2895600" cy="4202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828800"/>
            <a:ext cx="2895600" cy="4202563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6789108" y="2101171"/>
            <a:ext cx="1433979" cy="4006392"/>
          </a:xfrm>
          <a:custGeom>
            <a:avLst/>
            <a:gdLst>
              <a:gd name="connsiteX0" fmla="*/ 27266 w 1441287"/>
              <a:gd name="connsiteY0" fmla="*/ 0 h 4006392"/>
              <a:gd name="connsiteX1" fmla="*/ 121534 w 1441287"/>
              <a:gd name="connsiteY1" fmla="*/ 1423447 h 4006392"/>
              <a:gd name="connsiteX2" fmla="*/ 988800 w 1441287"/>
              <a:gd name="connsiteY2" fmla="*/ 3035431 h 4006392"/>
              <a:gd name="connsiteX3" fmla="*/ 1337592 w 1441287"/>
              <a:gd name="connsiteY3" fmla="*/ 3770722 h 4006392"/>
              <a:gd name="connsiteX4" fmla="*/ 1441287 w 1441287"/>
              <a:gd name="connsiteY4" fmla="*/ 4006392 h 4006392"/>
              <a:gd name="connsiteX0" fmla="*/ 21360 w 1435381"/>
              <a:gd name="connsiteY0" fmla="*/ 0 h 4006392"/>
              <a:gd name="connsiteX1" fmla="*/ 115628 w 1435381"/>
              <a:gd name="connsiteY1" fmla="*/ 1423447 h 4006392"/>
              <a:gd name="connsiteX2" fmla="*/ 855894 w 1435381"/>
              <a:gd name="connsiteY2" fmla="*/ 2641731 h 4006392"/>
              <a:gd name="connsiteX3" fmla="*/ 1331686 w 1435381"/>
              <a:gd name="connsiteY3" fmla="*/ 3770722 h 4006392"/>
              <a:gd name="connsiteX4" fmla="*/ 1435381 w 1435381"/>
              <a:gd name="connsiteY4" fmla="*/ 4006392 h 4006392"/>
              <a:gd name="connsiteX0" fmla="*/ 10285 w 1424306"/>
              <a:gd name="connsiteY0" fmla="*/ 0 h 4006392"/>
              <a:gd name="connsiteX1" fmla="*/ 161703 w 1424306"/>
              <a:gd name="connsiteY1" fmla="*/ 1931447 h 4006392"/>
              <a:gd name="connsiteX2" fmla="*/ 844819 w 1424306"/>
              <a:gd name="connsiteY2" fmla="*/ 2641731 h 4006392"/>
              <a:gd name="connsiteX3" fmla="*/ 1320611 w 1424306"/>
              <a:gd name="connsiteY3" fmla="*/ 3770722 h 4006392"/>
              <a:gd name="connsiteX4" fmla="*/ 1424306 w 1424306"/>
              <a:gd name="connsiteY4" fmla="*/ 4006392 h 4006392"/>
              <a:gd name="connsiteX0" fmla="*/ 11700 w 1425721"/>
              <a:gd name="connsiteY0" fmla="*/ 0 h 4006392"/>
              <a:gd name="connsiteX1" fmla="*/ 163118 w 1425721"/>
              <a:gd name="connsiteY1" fmla="*/ 1931447 h 4006392"/>
              <a:gd name="connsiteX2" fmla="*/ 922434 w 1425721"/>
              <a:gd name="connsiteY2" fmla="*/ 3079881 h 4006392"/>
              <a:gd name="connsiteX3" fmla="*/ 1322026 w 1425721"/>
              <a:gd name="connsiteY3" fmla="*/ 3770722 h 4006392"/>
              <a:gd name="connsiteX4" fmla="*/ 1425721 w 1425721"/>
              <a:gd name="connsiteY4" fmla="*/ 4006392 h 4006392"/>
              <a:gd name="connsiteX0" fmla="*/ 11700 w 1425721"/>
              <a:gd name="connsiteY0" fmla="*/ 0 h 4006392"/>
              <a:gd name="connsiteX1" fmla="*/ 163118 w 1425721"/>
              <a:gd name="connsiteY1" fmla="*/ 1931447 h 4006392"/>
              <a:gd name="connsiteX2" fmla="*/ 922434 w 1425721"/>
              <a:gd name="connsiteY2" fmla="*/ 3079881 h 4006392"/>
              <a:gd name="connsiteX3" fmla="*/ 1425721 w 1425721"/>
              <a:gd name="connsiteY3" fmla="*/ 4006392 h 4006392"/>
              <a:gd name="connsiteX0" fmla="*/ 19958 w 1433979"/>
              <a:gd name="connsiteY0" fmla="*/ 0 h 4006392"/>
              <a:gd name="connsiteX1" fmla="*/ 171376 w 1433979"/>
              <a:gd name="connsiteY1" fmla="*/ 1931447 h 4006392"/>
              <a:gd name="connsiteX2" fmla="*/ 1222792 w 1433979"/>
              <a:gd name="connsiteY2" fmla="*/ 3594231 h 4006392"/>
              <a:gd name="connsiteX3" fmla="*/ 1433979 w 1433979"/>
              <a:gd name="connsiteY3" fmla="*/ 4006392 h 400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3979" h="4006392">
                <a:moveTo>
                  <a:pt x="19958" y="0"/>
                </a:moveTo>
                <a:cubicBezTo>
                  <a:pt x="-13036" y="458771"/>
                  <a:pt x="-29096" y="1332409"/>
                  <a:pt x="171376" y="1931447"/>
                </a:cubicBezTo>
                <a:cubicBezTo>
                  <a:pt x="371848" y="2530485"/>
                  <a:pt x="1012358" y="3248407"/>
                  <a:pt x="1222792" y="3594231"/>
                </a:cubicBezTo>
                <a:cubicBezTo>
                  <a:pt x="1433226" y="3940055"/>
                  <a:pt x="1329128" y="3813369"/>
                  <a:pt x="1433979" y="4006392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789108" y="2590800"/>
            <a:ext cx="1235704" cy="3178797"/>
            <a:chOff x="6789108" y="2590800"/>
            <a:chExt cx="1235704" cy="3178797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789108" y="2590800"/>
              <a:ext cx="381000" cy="0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6789108" y="2819400"/>
              <a:ext cx="221292" cy="0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827208" y="3282950"/>
              <a:ext cx="246692" cy="57150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883400" y="3625850"/>
              <a:ext cx="298450" cy="88900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815138" y="3870325"/>
              <a:ext cx="100012" cy="23019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069302" y="4164807"/>
              <a:ext cx="186367" cy="102394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529513" y="4953000"/>
              <a:ext cx="90487" cy="66675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045887" y="4199336"/>
              <a:ext cx="46830" cy="27667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7850187" y="5372100"/>
              <a:ext cx="103188" cy="76201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7901781" y="5710067"/>
              <a:ext cx="123031" cy="59530"/>
            </a:xfrm>
            <a:prstGeom prst="line">
              <a:avLst/>
            </a:prstGeom>
            <a:ln w="22225">
              <a:solidFill>
                <a:srgbClr val="7030A0"/>
              </a:solidFill>
              <a:headEnd w="lg" len="lg"/>
              <a:tailEnd type="oval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/>
          <p:cNvSpPr/>
          <p:nvPr/>
        </p:nvSpPr>
        <p:spPr>
          <a:xfrm>
            <a:off x="3751023" y="1828800"/>
            <a:ext cx="2022954" cy="1314450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on the (red) spline for the racetrack represents the car’s relative position to others.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038600" y="3505200"/>
            <a:ext cx="1447800" cy="72180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96670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 Discussion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Spline curves are fairly complex objects:</a:t>
            </a:r>
          </a:p>
          <a:p>
            <a:r>
              <a:rPr lang="en-US" dirty="0" smtClean="0"/>
              <a:t>Creating and managing the interval data is crucial</a:t>
            </a:r>
          </a:p>
          <a:p>
            <a:r>
              <a:rPr lang="en-US" dirty="0" smtClean="0"/>
              <a:t>Much of the work on spline curves can be precomputed</a:t>
            </a:r>
          </a:p>
          <a:p>
            <a:pPr marL="273050" lvl="1" indent="0">
              <a:buNone/>
            </a:pPr>
            <a:r>
              <a:rPr lang="en-US" i="1" dirty="0" smtClean="0"/>
              <a:t>All the </a:t>
            </a:r>
            <a:r>
              <a:rPr lang="en-US" b="1" i="1" dirty="0" smtClean="0"/>
              <a:t>MG</a:t>
            </a:r>
            <a:r>
              <a:rPr lang="en-US" i="1" dirty="0" smtClean="0"/>
              <a:t> product for each interval can be computed once and stored</a:t>
            </a:r>
          </a:p>
          <a:p>
            <a:r>
              <a:rPr lang="en-US" dirty="0" smtClean="0"/>
              <a:t>Because speed control along a curve is often needed, it would be wise include the necessary code</a:t>
            </a:r>
          </a:p>
          <a:p>
            <a:pPr lvl="1"/>
            <a:r>
              <a:rPr lang="en-US" i="1" dirty="0" smtClean="0"/>
              <a:t>If using the look-up table technique, more precomputation and storage needed</a:t>
            </a:r>
          </a:p>
          <a:p>
            <a:r>
              <a:rPr lang="en-US" dirty="0" smtClean="0"/>
              <a:t>In some cases is might be worth considering</a:t>
            </a:r>
          </a:p>
          <a:p>
            <a:pPr marL="569913" lvl="1" indent="-276225">
              <a:buFont typeface="+mj-lt"/>
              <a:buAutoNum type="arabicPeriod"/>
            </a:pPr>
            <a:r>
              <a:rPr lang="en-US" dirty="0" smtClean="0"/>
              <a:t>Pre-sampling the spline using either </a:t>
            </a:r>
            <a:r>
              <a:rPr lang="en-US" dirty="0" err="1" smtClean="0"/>
              <a:t>Catmull</a:t>
            </a:r>
            <a:r>
              <a:rPr lang="en-US" dirty="0" smtClean="0"/>
              <a:t>-Rom or </a:t>
            </a:r>
            <a:r>
              <a:rPr lang="en-US" dirty="0" err="1" smtClean="0"/>
              <a:t>Bézier</a:t>
            </a:r>
            <a:endParaRPr lang="en-US" dirty="0" smtClean="0"/>
          </a:p>
          <a:p>
            <a:pPr marL="569913" lvl="1" indent="-276225">
              <a:buFont typeface="+mj-lt"/>
              <a:buAutoNum type="arabicPeriod"/>
            </a:pPr>
            <a:r>
              <a:rPr lang="en-US" dirty="0" smtClean="0"/>
              <a:t>Approximating the resulting curve with many small linear segments.</a:t>
            </a:r>
          </a:p>
          <a:p>
            <a:pPr marL="293688" lvl="1" indent="0">
              <a:buNone/>
            </a:pPr>
            <a:r>
              <a:rPr lang="en-US" dirty="0" smtClean="0"/>
              <a:t>This approach has a higher upfront cost and larger memory footprint, but give better performance depending on how closely the linear ‘fit’ is required. </a:t>
            </a:r>
            <a:r>
              <a:rPr lang="en-US" dirty="0" smtClean="0">
                <a:hlinkClick r:id="rId2"/>
              </a:rPr>
              <a:t>See the section on simplify drawing </a:t>
            </a:r>
            <a:r>
              <a:rPr lang="en-US" dirty="0" err="1" smtClean="0">
                <a:hlinkClick r:id="rId2"/>
              </a:rPr>
              <a:t>Bézier</a:t>
            </a:r>
            <a:r>
              <a:rPr lang="en-US" dirty="0" smtClean="0">
                <a:hlinkClick r:id="rId2"/>
              </a:rPr>
              <a:t> curves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5319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VII:</a:t>
            </a:r>
          </a:p>
          <a:p>
            <a:r>
              <a:rPr lang="en-US" dirty="0" smtClean="0"/>
              <a:t>Interpolating Orientation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317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Interpolation </a:t>
            </a:r>
            <a:r>
              <a:rPr lang="en-US" dirty="0" smtClean="0"/>
              <a:t>is a method to construct a new value within a set of known data points. </a:t>
            </a:r>
          </a:p>
          <a:p>
            <a:pPr marL="273050" lvl="1" indent="0">
              <a:buNone/>
            </a:pPr>
            <a:r>
              <a:rPr lang="en-US" b="1" dirty="0" smtClean="0"/>
              <a:t>Example: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The 7 squares are the known </a:t>
            </a:r>
            <a:r>
              <a:rPr lang="en-US" i="1" dirty="0" smtClean="0"/>
              <a:t>data points</a:t>
            </a:r>
          </a:p>
          <a:p>
            <a:pPr lvl="2"/>
            <a:r>
              <a:rPr lang="en-US" dirty="0" smtClean="0"/>
              <a:t>The grey line represents a pair-wise linear</a:t>
            </a:r>
          </a:p>
          <a:p>
            <a:pPr marL="593725" lvl="2" indent="0">
              <a:buNone/>
            </a:pPr>
            <a:r>
              <a:rPr lang="en-US" dirty="0"/>
              <a:t>i</a:t>
            </a:r>
            <a:r>
              <a:rPr lang="en-US" dirty="0" smtClean="0"/>
              <a:t>nterpolation</a:t>
            </a:r>
          </a:p>
          <a:p>
            <a:pPr lvl="2"/>
            <a:r>
              <a:rPr lang="en-US" dirty="0" smtClean="0"/>
              <a:t>The orange line represents a different type </a:t>
            </a:r>
          </a:p>
          <a:p>
            <a:pPr marL="593725" lvl="2" indent="0">
              <a:buNone/>
            </a:pPr>
            <a:r>
              <a:rPr lang="en-US" dirty="0" smtClean="0"/>
              <a:t>of interpolation</a:t>
            </a:r>
          </a:p>
          <a:p>
            <a:pPr marL="15875" indent="0">
              <a:buNone/>
            </a:pPr>
            <a:endParaRPr lang="en-US" dirty="0" smtClean="0"/>
          </a:p>
          <a:p>
            <a:pPr marL="15875" indent="0">
              <a:buNone/>
            </a:pPr>
            <a:r>
              <a:rPr lang="en-US" dirty="0" smtClean="0"/>
              <a:t>Clearly: </a:t>
            </a:r>
          </a:p>
          <a:p>
            <a:pPr marL="457200" lvl="1" indent="-147638">
              <a:tabLst>
                <a:tab pos="457200" algn="l"/>
              </a:tabLst>
            </a:pPr>
            <a:r>
              <a:rPr lang="en-US" dirty="0" smtClean="0"/>
              <a:t>There are more than one interpolation method available</a:t>
            </a:r>
          </a:p>
          <a:p>
            <a:pPr marL="457200" lvl="1" indent="-147638">
              <a:tabLst>
                <a:tab pos="457200" algn="l"/>
              </a:tabLst>
            </a:pPr>
            <a:r>
              <a:rPr lang="en-US" dirty="0" smtClean="0"/>
              <a:t>Different interpolation methods result in different curves</a:t>
            </a:r>
          </a:p>
          <a:p>
            <a:pPr marL="457200" lvl="1" indent="-147638">
              <a:tabLst>
                <a:tab pos="457200" algn="l"/>
              </a:tabLst>
            </a:pPr>
            <a:r>
              <a:rPr lang="en-US" dirty="0"/>
              <a:t>Animation flourishes like acceleration &amp; </a:t>
            </a:r>
            <a:r>
              <a:rPr lang="en-US" dirty="0" smtClean="0"/>
              <a:t>damping </a:t>
            </a:r>
            <a:br>
              <a:rPr lang="en-US" dirty="0" smtClean="0"/>
            </a:br>
            <a:r>
              <a:rPr lang="en-US" dirty="0" smtClean="0"/>
              <a:t>are NOT </a:t>
            </a:r>
            <a:r>
              <a:rPr lang="en-US" dirty="0" smtClean="0"/>
              <a:t>part of interpolation:</a:t>
            </a:r>
          </a:p>
          <a:p>
            <a:pPr marL="593724" lvl="2" indent="0">
              <a:buNone/>
              <a:tabLst>
                <a:tab pos="457200" algn="l"/>
              </a:tabLst>
            </a:pPr>
            <a:r>
              <a:rPr lang="en-US" i="1" dirty="0" smtClean="0"/>
              <a:t>They are implemented </a:t>
            </a:r>
            <a:r>
              <a:rPr lang="en-US" i="1" dirty="0" smtClean="0"/>
              <a:t>using </a:t>
            </a:r>
            <a:r>
              <a:rPr lang="en-US" i="1" dirty="0" smtClean="0"/>
              <a:t>the data from the computed </a:t>
            </a:r>
            <a:br>
              <a:rPr lang="en-US" i="1" dirty="0" smtClean="0"/>
            </a:br>
            <a:r>
              <a:rPr lang="en-US" i="1" dirty="0" smtClean="0"/>
              <a:t>interpolated path </a:t>
            </a:r>
            <a:r>
              <a:rPr lang="en-US" i="1" dirty="0" smtClean="0"/>
              <a:t>itself.</a:t>
            </a:r>
            <a:endParaRPr lang="en-US" dirty="0" smtClean="0"/>
          </a:p>
          <a:p>
            <a:pPr marL="741362" lvl="2" indent="-147638">
              <a:tabLst>
                <a:tab pos="457200" algn="l"/>
              </a:tabLst>
            </a:pPr>
            <a:endParaRPr lang="en-US" dirty="0"/>
          </a:p>
        </p:txBody>
      </p:sp>
      <p:sp>
        <p:nvSpPr>
          <p:cNvPr id="5" name="AutoShape 2" descr="Image result for define interpo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08" y="1676400"/>
            <a:ext cx="410489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Related image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5" y="4495800"/>
            <a:ext cx="275712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425196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Orientation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All our previous examples presumed we were interpolating </a:t>
                </a:r>
                <a:r>
                  <a:rPr lang="en-US" u="sng" dirty="0" smtClean="0"/>
                  <a:t>positions</a:t>
                </a:r>
                <a:r>
                  <a:rPr lang="en-US" dirty="0" smtClean="0"/>
                  <a:t>. But for games/graphics, interpolation of </a:t>
                </a:r>
                <a:r>
                  <a:rPr lang="en-US" i="1" dirty="0" smtClean="0"/>
                  <a:t>orientation</a:t>
                </a:r>
                <a:r>
                  <a:rPr lang="en-US" dirty="0" smtClean="0"/>
                  <a:t> is also required.</a:t>
                </a:r>
              </a:p>
              <a:p>
                <a:pPr marL="293688" lvl="1" indent="0">
                  <a:buNone/>
                </a:pPr>
                <a:r>
                  <a:rPr lang="en-US" i="1" dirty="0" smtClean="0"/>
                  <a:t>Necessary for reproducing animation, for example.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Recall: we have two main techniques to represent orientations:</a:t>
                </a:r>
              </a:p>
              <a:p>
                <a:pPr lvl="1"/>
                <a:r>
                  <a:rPr lang="en-US" dirty="0" smtClean="0"/>
                  <a:t>3x3 Rotation matrices</a:t>
                </a:r>
              </a:p>
              <a:p>
                <a:pPr lvl="1"/>
                <a:r>
                  <a:rPr lang="en-US" dirty="0" smtClean="0"/>
                  <a:t>Quaternions and/or axis-angle</a:t>
                </a:r>
              </a:p>
              <a:p>
                <a:pPr lvl="1"/>
                <a:endParaRPr lang="en-US" dirty="0"/>
              </a:p>
              <a:p>
                <a:pPr marL="0" indent="-20638">
                  <a:buNone/>
                </a:pPr>
                <a:r>
                  <a:rPr lang="en-US" b="1" dirty="0" smtClean="0"/>
                  <a:t>Problems:</a:t>
                </a:r>
                <a:r>
                  <a:rPr lang="en-US" dirty="0" smtClean="0"/>
                  <a:t> Unlike interpolating positions, interpolating between two orientations requires maintaining internal consistency of the representations:</a:t>
                </a:r>
              </a:p>
              <a:p>
                <a:pPr marL="457200" lvl="1" indent="-184150"/>
                <a:r>
                  <a:rPr lang="en-US" dirty="0" smtClean="0"/>
                  <a:t>Rot. Matrix: needs to keep its left, forward and up vectors </a:t>
                </a:r>
                <a:r>
                  <a:rPr lang="en-US" u="sng" dirty="0" smtClean="0"/>
                  <a:t>normalized</a:t>
                </a:r>
                <a:r>
                  <a:rPr lang="en-US" dirty="0" smtClean="0"/>
                  <a:t> and </a:t>
                </a:r>
                <a:r>
                  <a:rPr lang="en-US" u="sng" dirty="0" smtClean="0"/>
                  <a:t>orthogonal</a:t>
                </a:r>
                <a:r>
                  <a:rPr lang="en-US" dirty="0" smtClean="0"/>
                  <a:t>.</a:t>
                </a:r>
              </a:p>
              <a:p>
                <a:pPr marL="457200" lvl="1" indent="-184150"/>
                <a:r>
                  <a:rPr lang="en-US" dirty="0" smtClean="0"/>
                  <a:t>Quaternions need a normalized axis and ensure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/>
                              </a:rPr>
                              <m:t>𝐫</m:t>
                            </m:r>
                          </m:e>
                        </m:acc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dirty="0" smtClean="0"/>
              </a:p>
              <a:p>
                <a:pPr marL="457200" lvl="1" indent="-184150"/>
                <a:endParaRPr lang="en-US" sz="800" dirty="0" smtClean="0"/>
              </a:p>
              <a:p>
                <a:pPr marL="273050" lvl="1" indent="0">
                  <a:buNone/>
                </a:pPr>
                <a:r>
                  <a:rPr lang="en-US" b="1" dirty="0" smtClean="0"/>
                  <a:t>Question: </a:t>
                </a:r>
                <a:r>
                  <a:rPr lang="en-US" dirty="0" smtClean="0"/>
                  <a:t>Can we use our previous interpolation techniques and still ‘adjust’ the result for internal consistency?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 r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http://www.cs.northwestern.edu/~agupta/_projects/3d_rendering/Web/images/anim_co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1676400"/>
            <a:ext cx="1428749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76629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Problems with Linear Interpolation:</a:t>
            </a:r>
            <a:br>
              <a:rPr lang="en-US" dirty="0" smtClean="0"/>
            </a:br>
            <a:r>
              <a:rPr lang="en-US" dirty="0" smtClean="0"/>
              <a:t>Matrix Representation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Given two rotation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the linear interpolation between them is: 	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Problem:</a:t>
                </a:r>
                <a:r>
                  <a:rPr lang="en-US" dirty="0" smtClean="0"/>
                  <a:t> In general,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won’t be orthonormal.</a:t>
                </a:r>
              </a:p>
              <a:p>
                <a:pPr marL="293688" lvl="1" indent="0">
                  <a:buNone/>
                </a:pPr>
                <a:r>
                  <a:rPr lang="en-US" i="1" dirty="0" smtClean="0"/>
                  <a:t>Applying Gram-Schmidt </a:t>
                </a:r>
                <a:r>
                  <a:rPr lang="en-US" i="1" dirty="0" err="1" smtClean="0"/>
                  <a:t>Orthogonalization</a:t>
                </a:r>
                <a:r>
                  <a:rPr lang="en-US" i="1" dirty="0" smtClean="0"/>
                  <a:t> (Section 2.2.7 p50) is much too costly to perform every time an interpolated value is computed. </a:t>
                </a:r>
              </a:p>
              <a:p>
                <a:pPr marL="293688" lvl="1" indent="0">
                  <a:buNone/>
                </a:pPr>
                <a:endParaRPr lang="en-US" sz="800" i="1" dirty="0"/>
              </a:p>
              <a:p>
                <a:pPr marL="293688" lvl="1" indent="0">
                  <a:buNone/>
                </a:pPr>
                <a:r>
                  <a:rPr lang="en-US" i="1" dirty="0" smtClean="0"/>
                  <a:t>Also: it might not even be possible: </a:t>
                </a:r>
              </a:p>
              <a:p>
                <a:pPr marL="577850" lvl="2" indent="0">
                  <a:buNone/>
                </a:pPr>
                <a:r>
                  <a:rPr lang="en-US" sz="1800" i="1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8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800" b="1" i="1" smtClean="0">
                            <a:latin typeface="Cambria Math"/>
                          </a:rPr>
                          <m:t>𝒚</m:t>
                        </m:r>
                        <m:r>
                          <a:rPr lang="en-US" sz="1800" b="1" i="1" smtClean="0">
                            <a:latin typeface="Cambria Math"/>
                          </a:rPr>
                          <m:t>,−</m:t>
                        </m:r>
                        <m:f>
                          <m:fPr>
                            <m:type m:val="skw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1800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1800" i="1" dirty="0" smtClean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800" b="1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800" b="1" i="1">
                            <a:latin typeface="Cambria Math"/>
                          </a:rPr>
                          <m:t>𝒚</m:t>
                        </m:r>
                        <m:r>
                          <a:rPr lang="en-US" sz="1800" b="1" i="1">
                            <a:latin typeface="Cambria Math"/>
                          </a:rPr>
                          <m:t>,</m:t>
                        </m:r>
                        <m:f>
                          <m:fPr>
                            <m:type m:val="skw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1800" b="1" i="1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1800" i="1" dirty="0" smtClean="0"/>
                  <a:t> then we would like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0.5</m:t>
                        </m:r>
                      </m:e>
                    </m:d>
                  </m:oMath>
                </a14:m>
                <a:r>
                  <a:rPr lang="en-US" sz="1800" i="1" dirty="0" smtClean="0"/>
                  <a:t> to be the halfway rotation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800" b="1" i="1">
                            <a:latin typeface="Cambria Math"/>
                          </a:rPr>
                          <m:t>𝒚</m:t>
                        </m:r>
                        <m:r>
                          <a:rPr lang="en-US" sz="1800" b="1" i="1">
                            <a:latin typeface="Cambria Math"/>
                          </a:rPr>
                          <m:t>,</m:t>
                        </m:r>
                        <m:r>
                          <a:rPr lang="en-US" sz="18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i="1" dirty="0" smtClean="0"/>
                  <a:t> in this case. Or should it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800" b="1" i="1">
                            <a:latin typeface="Cambria Math"/>
                          </a:rPr>
                          <m:t>𝒚</m:t>
                        </m:r>
                        <m:r>
                          <a:rPr lang="en-US" sz="1800" b="1" i="1">
                            <a:latin typeface="Cambria Math"/>
                          </a:rPr>
                          <m:t>,</m:t>
                        </m:r>
                        <m:r>
                          <a:rPr lang="en-US" sz="1800" b="1" i="1" smtClean="0">
                            <a:latin typeface="Cambria Math"/>
                            <a:ea typeface="Cambria Math"/>
                          </a:rPr>
                          <m:t>𝝅</m:t>
                        </m:r>
                      </m:sub>
                    </m:sSub>
                  </m:oMath>
                </a14:m>
                <a:r>
                  <a:rPr lang="en-US" sz="1800" i="1" dirty="0" smtClean="0"/>
                  <a:t>?). Regardless:</a:t>
                </a:r>
              </a:p>
              <a:p>
                <a:pPr marL="57785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0.5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r>
                        <a:rPr lang="en-US" sz="1800" i="1">
                          <a:latin typeface="Cambria Math"/>
                        </a:rPr>
                        <m:t>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577850" lvl="2" indent="0">
                  <a:buNone/>
                </a:pPr>
                <a:endParaRPr lang="en-US" sz="700" i="1" dirty="0" smtClean="0"/>
              </a:p>
              <a:p>
                <a:pPr marL="577850" lvl="2" indent="0">
                  <a:buNone/>
                </a:pPr>
                <a:r>
                  <a:rPr lang="en-US" sz="1800" i="1" dirty="0" smtClean="0"/>
                  <a:t>The resulting matrix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0.5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≠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800" b="1" i="1">
                            <a:latin typeface="Cambria Math"/>
                          </a:rPr>
                          <m:t>𝒚</m:t>
                        </m:r>
                        <m:r>
                          <a:rPr lang="en-US" sz="1800" b="1" i="1">
                            <a:latin typeface="Cambria Math"/>
                          </a:rPr>
                          <m:t>,</m:t>
                        </m:r>
                        <m:r>
                          <a:rPr lang="en-US" sz="1800" b="1" i="1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i="1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>
                            <a:latin typeface="Cambria Math"/>
                          </a:rPr>
                          <m:t>𝐑</m:t>
                        </m:r>
                      </m:e>
                      <m:sub>
                        <m:r>
                          <a:rPr lang="en-US" sz="1800" b="1" i="1">
                            <a:latin typeface="Cambria Math"/>
                          </a:rPr>
                          <m:t>𝒚</m:t>
                        </m:r>
                        <m:r>
                          <a:rPr lang="en-US" sz="1800" b="1" i="1">
                            <a:latin typeface="Cambria Math"/>
                          </a:rPr>
                          <m:t>,</m:t>
                        </m:r>
                        <m:r>
                          <a:rPr lang="en-US" sz="1800" b="1" i="1">
                            <a:latin typeface="Cambria Math"/>
                            <a:ea typeface="Cambria Math"/>
                          </a:rPr>
                          <m:t>𝝅</m:t>
                        </m:r>
                      </m:sub>
                    </m:sSub>
                  </m:oMath>
                </a14:m>
                <a:r>
                  <a:rPr lang="en-US" sz="1800" i="1" dirty="0" smtClean="0"/>
                  <a:t>  and can’t even be renormalized…</a:t>
                </a:r>
              </a:p>
              <a:p>
                <a:pPr marL="293688" lvl="1" indent="0">
                  <a:buNone/>
                </a:pPr>
                <a:endParaRPr lang="en-US" sz="800" i="1" dirty="0"/>
              </a:p>
              <a:p>
                <a:pPr marL="0" indent="0">
                  <a:buNone/>
                </a:pPr>
                <a:r>
                  <a:rPr lang="en-US" dirty="0" smtClean="0"/>
                  <a:t>Let’s try with quaternions…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669086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Linear Interpolation:</a:t>
            </a:r>
            <a:br>
              <a:rPr lang="en-US" dirty="0"/>
            </a:br>
            <a:r>
              <a:rPr lang="en-US" dirty="0" smtClean="0"/>
              <a:t>Quaternions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Given two quaternions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/>
                          </a:rPr>
                          <m:t>𝐪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/>
                          </a:rPr>
                          <m:t>𝐪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easily interpolate between them using: 	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1−</m:t>
                          </m:r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𝐪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𝑢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𝐪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b="1" dirty="0"/>
                  <a:t>Problem:</a:t>
                </a:r>
                <a:r>
                  <a:rPr lang="en-US" dirty="0"/>
                  <a:t> In general,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won’t be well formed </a:t>
                </a:r>
                <a:r>
                  <a:rPr lang="en-US" dirty="0" smtClean="0"/>
                  <a:t>quaternion either</a:t>
                </a:r>
                <a:endParaRPr lang="en-US" dirty="0"/>
              </a:p>
              <a:p>
                <a:pPr marL="293688" lvl="1" indent="0">
                  <a:buNone/>
                </a:pPr>
                <a:r>
                  <a:rPr lang="en-US" i="1" dirty="0" smtClean="0"/>
                  <a:t>The length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 smtClean="0"/>
                  <a:t> might not be 1 (though renormalizing isn’t bad compared to Gram-Schmidt) but we may still get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(0,0)</m:t>
                    </m:r>
                  </m:oMath>
                </a14:m>
                <a:r>
                  <a:rPr lang="en-US" i="1" dirty="0" smtClean="0"/>
                  <a:t>, where renormalizing isn’t possible.</a:t>
                </a:r>
              </a:p>
              <a:p>
                <a:pPr marL="293688" lvl="1" indent="0">
                  <a:buNone/>
                </a:pPr>
                <a:endParaRPr lang="en-US" sz="800" i="1" dirty="0"/>
              </a:p>
              <a:p>
                <a:pPr marL="0" indent="0">
                  <a:buNone/>
                </a:pPr>
                <a:r>
                  <a:rPr lang="en-US" dirty="0"/>
                  <a:t>Even if we were willing to work around the renormalization problems and zero issues, there is another fundamental problem with linear interpolation of rotation.</a:t>
                </a:r>
              </a:p>
              <a:p>
                <a:pPr marL="293688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://what-when-how.com/wp-content/uploads/2012/07/tmpc2f9257_thumb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988"/>
            <a:ext cx="3124200" cy="289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3969084"/>
            <a:ext cx="457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63512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representing rotations have </a:t>
            </a:r>
            <a:r>
              <a:rPr lang="en-US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 length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they all lie along a (4D) sphere of radius 1.</a:t>
            </a:r>
          </a:p>
          <a:p>
            <a:pPr indent="-163512"/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63512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works along the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two rotations. We get equal subdivision of the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after renormalizing, we get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unequal arc lengths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163512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63512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unequal arc result in visible changes in the rotation speed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7906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</a:t>
            </a:r>
            <a:r>
              <a:rPr lang="en-US" dirty="0" err="1" smtClean="0"/>
              <a:t>Hermite</a:t>
            </a:r>
            <a:r>
              <a:rPr lang="en-US" dirty="0" smtClean="0"/>
              <a:t> Splines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Using </a:t>
            </a:r>
            <a:r>
              <a:rPr lang="en-US" dirty="0" err="1" smtClean="0"/>
              <a:t>Hermite</a:t>
            </a:r>
            <a:r>
              <a:rPr lang="en-US" dirty="0" smtClean="0"/>
              <a:t> splines (any variations) to interpolate rotations would have similar problems as with linear interpolation:</a:t>
            </a:r>
          </a:p>
          <a:p>
            <a:pPr lvl="1"/>
            <a:r>
              <a:rPr lang="en-US" dirty="0" smtClean="0"/>
              <a:t>Matrices can’t be guaranteed to remain orthonormal</a:t>
            </a:r>
          </a:p>
          <a:p>
            <a:pPr lvl="1"/>
            <a:r>
              <a:rPr lang="en-US" dirty="0" smtClean="0"/>
              <a:t>Quaternions can’t  be guaranteed to remain well-formed</a:t>
            </a:r>
          </a:p>
          <a:p>
            <a:pPr lvl="1"/>
            <a:endParaRPr lang="en-US" dirty="0"/>
          </a:p>
          <a:p>
            <a:pPr marL="273050" lvl="1" indent="0">
              <a:buNone/>
            </a:pPr>
            <a:r>
              <a:rPr lang="en-US" dirty="0" smtClean="0"/>
              <a:t>Clearly we need an interpolation method specific to rotations.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 smtClean="0"/>
              <a:t>From Lecture 4:</a:t>
            </a:r>
          </a:p>
          <a:p>
            <a:pPr lvl="2"/>
            <a:r>
              <a:rPr lang="en-US" dirty="0" smtClean="0">
                <a:hlinkClick r:id="rId2"/>
              </a:rPr>
              <a:t>Animating Rotation with Quaternion Curves </a:t>
            </a:r>
            <a:r>
              <a:rPr lang="en-US" dirty="0" smtClean="0"/>
              <a:t> </a:t>
            </a:r>
            <a:r>
              <a:rPr lang="en-US" dirty="0"/>
              <a:t>by Ken </a:t>
            </a:r>
            <a:r>
              <a:rPr lang="en-US" dirty="0" err="1"/>
              <a:t>Shoemake</a:t>
            </a:r>
            <a:r>
              <a:rPr lang="en-US" dirty="0"/>
              <a:t> in the 1985 </a:t>
            </a:r>
            <a:endParaRPr lang="en-US" dirty="0" smtClean="0"/>
          </a:p>
          <a:p>
            <a:pPr lvl="3"/>
            <a:r>
              <a:rPr lang="en-US" sz="1600" dirty="0" smtClean="0"/>
              <a:t>Introduces </a:t>
            </a:r>
            <a:r>
              <a:rPr lang="en-US" sz="1600" dirty="0" err="1" smtClean="0">
                <a:hlinkClick r:id="rId3"/>
              </a:rPr>
              <a:t>Slerp</a:t>
            </a:r>
            <a:r>
              <a:rPr lang="en-US" sz="1600" dirty="0" smtClean="0"/>
              <a:t>: </a:t>
            </a:r>
            <a:r>
              <a:rPr lang="en-US" sz="1600" b="1" dirty="0" smtClean="0"/>
              <a:t>S</a:t>
            </a:r>
            <a:r>
              <a:rPr lang="en-US" sz="1600" dirty="0" smtClean="0"/>
              <a:t>pherical </a:t>
            </a:r>
            <a:r>
              <a:rPr lang="en-US" sz="1600" b="1" dirty="0" smtClean="0"/>
              <a:t>L</a:t>
            </a:r>
            <a:r>
              <a:rPr lang="en-US" sz="1600" dirty="0" smtClean="0"/>
              <a:t>inear int</a:t>
            </a:r>
            <a:r>
              <a:rPr lang="en-US" sz="1600" b="1" dirty="0" smtClean="0"/>
              <a:t>erp</a:t>
            </a:r>
            <a:r>
              <a:rPr lang="en-US" sz="1600" dirty="0" smtClean="0"/>
              <a:t>olation</a:t>
            </a:r>
            <a:endParaRPr lang="en-US" sz="1600" dirty="0"/>
          </a:p>
          <a:p>
            <a:pPr lvl="3"/>
            <a:r>
              <a:rPr lang="en-US" sz="1600" dirty="0"/>
              <a:t>TL; DR: </a:t>
            </a:r>
            <a:r>
              <a:rPr lang="en-US" sz="1600" dirty="0" smtClean="0"/>
              <a:t>Uses quaternions and allows </a:t>
            </a:r>
            <a:r>
              <a:rPr lang="en-US" sz="1600" dirty="0"/>
              <a:t>for smooth interpolation between </a:t>
            </a:r>
            <a:r>
              <a:rPr lang="en-US" sz="1600" dirty="0" smtClean="0"/>
              <a:t>rotations</a:t>
            </a:r>
            <a:endParaRPr lang="en-US" sz="1600" dirty="0"/>
          </a:p>
          <a:p>
            <a:pPr marL="273050" lvl="1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4892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Linear Interpolation (</a:t>
            </a:r>
            <a:r>
              <a:rPr lang="en-US" dirty="0" err="1" smtClean="0"/>
              <a:t>Slerp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The key idea </a:t>
                </a:r>
                <a:r>
                  <a:rPr lang="en-US" dirty="0" smtClean="0"/>
                  <a:t>for </a:t>
                </a:r>
                <a:r>
                  <a:rPr lang="en-US" dirty="0" err="1" smtClean="0"/>
                  <a:t>slerp</a:t>
                </a:r>
                <a:r>
                  <a:rPr lang="en-US" dirty="0" smtClean="0"/>
                  <a:t> is to interpolate the </a:t>
                </a:r>
                <a:r>
                  <a:rPr lang="en-US" i="1" dirty="0" smtClean="0"/>
                  <a:t>angle</a:t>
                </a:r>
                <a:r>
                  <a:rPr lang="en-US" dirty="0" smtClean="0"/>
                  <a:t> and not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the </a:t>
                </a:r>
                <a:r>
                  <a:rPr lang="en-US" dirty="0" smtClean="0"/>
                  <a:t>full </a:t>
                </a:r>
                <a:r>
                  <a:rPr lang="en-US" dirty="0" smtClean="0"/>
                  <a:t>representation</a:t>
                </a:r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 smtClean="0"/>
                  <a:t>For a specific value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, the interpolation form between </a:t>
                </a:r>
                <a:r>
                  <a:rPr lang="en-US" b="1" dirty="0" smtClean="0"/>
                  <a:t>p</a:t>
                </a:r>
                <a:r>
                  <a:rPr lang="en-US" dirty="0" smtClean="0"/>
                  <a:t> and </a:t>
                </a:r>
                <a:r>
                  <a:rPr lang="en-US" b="1" dirty="0" smtClean="0"/>
                  <a:t>q </a:t>
                </a:r>
                <a:r>
                  <a:rPr lang="en-US" dirty="0" smtClean="0"/>
                  <a:t>is: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/>
                        </a:rPr>
                        <m:t>𝐫</m:t>
                      </m:r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1800" b="1" i="0" smtClean="0">
                          <a:latin typeface="Cambria Math"/>
                        </a:rPr>
                        <m:t>𝐩</m:t>
                      </m:r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r>
                        <a:rPr lang="en-US" sz="18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1800" b="1" i="0" smtClean="0">
                          <a:latin typeface="Cambria Math"/>
                        </a:rPr>
                        <m:t>𝐪</m:t>
                      </m:r>
                    </m:oMath>
                  </m:oMathPara>
                </a14:m>
                <a:endParaRPr lang="en-US" sz="1800" b="1" dirty="0" smtClean="0"/>
              </a:p>
              <a:p>
                <a:pPr marL="0" indent="0" algn="ctr">
                  <a:buNone/>
                </a:pPr>
                <a:r>
                  <a:rPr lang="en-US" sz="1800" dirty="0" smtClean="0"/>
                  <a:t>For some functions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:r>
                  <a:rPr lang="en-US" dirty="0" smtClean="0"/>
                  <a:t>We also add an extra condition: </a:t>
                </a:r>
                <a:r>
                  <a:rPr lang="en-US" b="1" dirty="0" smtClean="0"/>
                  <a:t>r</a:t>
                </a:r>
                <a:r>
                  <a:rPr lang="en-US" dirty="0" smtClean="0"/>
                  <a:t> must have unit length (just like </a:t>
                </a:r>
                <a:r>
                  <a:rPr lang="en-US" b="1" dirty="0" smtClean="0"/>
                  <a:t>p</a:t>
                </a:r>
                <a:r>
                  <a:rPr lang="en-US" dirty="0" smtClean="0"/>
                  <a:t> and </a:t>
                </a:r>
                <a:r>
                  <a:rPr lang="en-US" b="1" dirty="0" smtClean="0"/>
                  <a:t>q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dirty="0" smtClean="0"/>
                  <a:t>Let see if we can find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 smtClean="0"/>
                  <a:t> show be.</a:t>
                </a:r>
              </a:p>
              <a:p>
                <a:pPr marL="457200" lvl="1" indent="-163513"/>
                <a:r>
                  <a:rPr lang="en-US" dirty="0" smtClean="0"/>
                  <a:t>Taking the dot product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𝐫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1">
                        <a:latin typeface="Cambria Math"/>
                        <a:ea typeface="Cambria Math"/>
                      </a:rPr>
                      <m:t>𝐩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1">
                        <a:latin typeface="Cambria Math"/>
                      </a:rPr>
                      <m:t>𝐫</m:t>
                    </m:r>
                    <m:r>
                      <a:rPr lang="en-US" sz="1800" b="1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800" b="1" i="0" smtClean="0">
                        <a:latin typeface="Cambria Math"/>
                        <a:ea typeface="Cambria Math"/>
                      </a:rPr>
                      <m:t>𝐩</m:t>
                    </m:r>
                    <m:r>
                      <a:rPr lang="en-US" sz="1800" i="1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1800" b="1">
                        <a:latin typeface="Cambria Math"/>
                      </a:rPr>
                      <m:t>𝐩</m:t>
                    </m:r>
                    <m:r>
                      <a:rPr lang="en-US" sz="1800" b="1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800" b="1">
                        <a:latin typeface="Cambria Math"/>
                        <a:ea typeface="Cambria Math"/>
                      </a:rPr>
                      <m:t>𝐩</m:t>
                    </m:r>
                    <m:r>
                      <a:rPr lang="en-US" sz="1800" i="1"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1800" b="1">
                        <a:latin typeface="Cambria Math"/>
                      </a:rPr>
                      <m:t>𝐪</m:t>
                    </m:r>
                  </m:oMath>
                </a14:m>
                <a:r>
                  <a:rPr lang="en-US" sz="18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800" b="1">
                        <a:latin typeface="Cambria Math"/>
                        <a:ea typeface="Cambria Math"/>
                      </a:rPr>
                      <m:t>𝐩</m:t>
                    </m:r>
                  </m:oMath>
                </a14:m>
                <a:endParaRPr lang="en-US" sz="1800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8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457200" lvl="1" indent="-163513"/>
                <a:r>
                  <a:rPr lang="en-US" dirty="0" smtClean="0"/>
                  <a:t>Similarly, taking the dot product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𝐫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1" i="0" smtClean="0">
                        <a:latin typeface="Cambria Math"/>
                        <a:ea typeface="Cambria Math"/>
                      </a:rPr>
                      <m:t>𝐪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(1−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80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)+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7107348" y="1447800"/>
            <a:ext cx="2036652" cy="1942208"/>
            <a:chOff x="6096000" y="1903511"/>
            <a:chExt cx="2036652" cy="1942208"/>
          </a:xfrm>
        </p:grpSpPr>
        <p:sp>
          <p:nvSpPr>
            <p:cNvPr id="14" name="Arc 13"/>
            <p:cNvSpPr/>
            <p:nvPr/>
          </p:nvSpPr>
          <p:spPr>
            <a:xfrm>
              <a:off x="6096000" y="1981200"/>
              <a:ext cx="1864519" cy="1864519"/>
            </a:xfrm>
            <a:prstGeom prst="arc">
              <a:avLst>
                <a:gd name="adj1" fmla="val 14122309"/>
                <a:gd name="adj2" fmla="val 2062242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248400" y="1903511"/>
              <a:ext cx="1884252" cy="1513382"/>
              <a:chOff x="6248400" y="1903511"/>
              <a:chExt cx="1884252" cy="151338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6477000" y="2133600"/>
                <a:ext cx="533400" cy="8382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>
                <a:endCxn id="14" idx="2"/>
              </p:cNvCxnSpPr>
              <p:nvPr/>
            </p:nvCxnSpPr>
            <p:spPr>
              <a:xfrm flipV="1">
                <a:off x="7015162" y="2651916"/>
                <a:ext cx="907917" cy="3198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7015162" y="1981200"/>
                <a:ext cx="147638" cy="990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248400" y="205740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48600" y="265191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088981" y="2057400"/>
                <a:ext cx="2648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498191" y="1903511"/>
                <a:ext cx="2584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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>
                <a:off x="6583791" y="2502493"/>
                <a:ext cx="914400" cy="914400"/>
              </a:xfrm>
              <a:prstGeom prst="arc">
                <a:avLst>
                  <a:gd name="adj1" fmla="val 14122309"/>
                  <a:gd name="adj2" fmla="val 2062242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766409" y="2252662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u</a:t>
                </a:r>
                <a:r>
                  <a:rPr lang="en-US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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129054" y="2352570"/>
                <a:ext cx="5389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(1-</a:t>
                </a:r>
                <a:r>
                  <a:rPr lang="en-US" sz="11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u</a:t>
                </a:r>
                <a:r>
                  <a:rPr lang="en-US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)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154425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Linear Interpolation (</a:t>
            </a:r>
            <a:r>
              <a:rPr lang="en-US" dirty="0" err="1"/>
              <a:t>Slerp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now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1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sz="1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(1−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)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1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80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)+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Since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 are given, this is a system of two linear equation with two unknowns. 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 smtClean="0"/>
                  <a:t>Solving it (</a:t>
                </a:r>
                <a:r>
                  <a:rPr lang="en-US" i="1" dirty="0" smtClean="0"/>
                  <a:t>and using some trig identities. See Section 6.3.3, p208</a:t>
                </a:r>
                <a:r>
                  <a:rPr lang="en-US" dirty="0" smtClean="0"/>
                  <a:t>) </a:t>
                </a:r>
              </a:p>
              <a:p>
                <a:pPr marL="0" indent="0">
                  <a:buNone/>
                </a:pPr>
                <a:r>
                  <a:rPr lang="en-US" dirty="0" smtClean="0"/>
                  <a:t>we get: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  <m:r>
                          <a:rPr lang="en-US" i="1">
                            <a:latin typeface="Cambria Math"/>
                          </a:rPr>
                          <m:t>⁡((1−</m:t>
                        </m:r>
                        <m:r>
                          <a:rPr lang="en-US" i="1">
                            <a:latin typeface="Cambria Math"/>
                          </a:rPr>
                          <m:t>𝑢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  <m:r>
                          <a:rPr lang="en-US" i="1">
                            <a:latin typeface="Cambria Math"/>
                          </a:rPr>
                          <m:t>⁡(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  and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  <m:r>
                          <a:rPr lang="en-US" i="1">
                            <a:latin typeface="Cambria Math"/>
                          </a:rPr>
                          <m:t>⁡(</m:t>
                        </m:r>
                        <m:r>
                          <a:rPr lang="en-US" i="1">
                            <a:latin typeface="Cambria Math"/>
                          </a:rPr>
                          <m:t>𝑢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  <m:r>
                          <a:rPr lang="en-US" i="1">
                            <a:latin typeface="Cambria Math"/>
                          </a:rPr>
                          <m:t>⁡(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/>
                  <a:t>Therefore the final expression becomes: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𝑆𝑙𝑒𝑟𝑝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>
                              <a:latin typeface="Cambria Math"/>
                            </a:rPr>
                            <m:t>𝐩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b="1">
                              <a:latin typeface="Cambria Math"/>
                            </a:rPr>
                            <m:t>𝐪</m:t>
                          </m:r>
                          <m:r>
                            <a:rPr lang="en-US" sz="1800" i="1">
                              <a:latin typeface="Cambria Math"/>
                            </a:rPr>
                            <m:t>, </m:t>
                          </m:r>
                          <m:r>
                            <a:rPr lang="en-US" sz="1800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1800" b="1" i="1" smtClean="0">
                          <a:latin typeface="Cambria Math"/>
                        </a:rPr>
                        <m:t>=</m:t>
                      </m:r>
                      <m:r>
                        <a:rPr lang="en-US" sz="1800" b="1" i="0" smtClean="0">
                          <a:latin typeface="Cambria Math"/>
                        </a:rPr>
                        <m:t>𝐫</m:t>
                      </m:r>
                      <m:r>
                        <a:rPr lang="en-US" sz="18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>
                              <a:latin typeface="Cambria Math"/>
                            </a:rPr>
                            <m:t>𝐩</m:t>
                          </m:r>
                          <m:r>
                            <a:rPr lang="en-US" sz="180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sin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800" b="1">
                              <a:latin typeface="Cambria Math"/>
                              <a:ea typeface="Cambria Math"/>
                            </a:rPr>
                            <m:t>𝐪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sin</m:t>
                          </m:r>
                          <m:r>
                            <a:rPr lang="en-US" sz="1800" i="1">
                              <a:latin typeface="Cambria Math"/>
                            </a:rPr>
                            <m:t>⁡(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118279" y="4687192"/>
            <a:ext cx="2036652" cy="1942208"/>
            <a:chOff x="6096000" y="1903511"/>
            <a:chExt cx="2036652" cy="1942208"/>
          </a:xfrm>
        </p:grpSpPr>
        <p:sp>
          <p:nvSpPr>
            <p:cNvPr id="6" name="Arc 5"/>
            <p:cNvSpPr/>
            <p:nvPr/>
          </p:nvSpPr>
          <p:spPr>
            <a:xfrm>
              <a:off x="6096000" y="1981200"/>
              <a:ext cx="1864519" cy="1864519"/>
            </a:xfrm>
            <a:prstGeom prst="arc">
              <a:avLst>
                <a:gd name="adj1" fmla="val 14122309"/>
                <a:gd name="adj2" fmla="val 2062242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248400" y="1903511"/>
              <a:ext cx="1884252" cy="1513382"/>
              <a:chOff x="6248400" y="1903511"/>
              <a:chExt cx="1884252" cy="1513382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6477000" y="2133600"/>
                <a:ext cx="533400" cy="8382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endCxn id="6" idx="2"/>
              </p:cNvCxnSpPr>
              <p:nvPr/>
            </p:nvCxnSpPr>
            <p:spPr>
              <a:xfrm flipV="1">
                <a:off x="7015162" y="2651916"/>
                <a:ext cx="907917" cy="3198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7015162" y="1981200"/>
                <a:ext cx="147638" cy="990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248400" y="205740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848600" y="265191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088981" y="2057400"/>
                <a:ext cx="2648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498191" y="1903511"/>
                <a:ext cx="2584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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Arc 14"/>
              <p:cNvSpPr/>
              <p:nvPr/>
            </p:nvSpPr>
            <p:spPr>
              <a:xfrm>
                <a:off x="6583791" y="2502493"/>
                <a:ext cx="914400" cy="914400"/>
              </a:xfrm>
              <a:prstGeom prst="arc">
                <a:avLst>
                  <a:gd name="adj1" fmla="val 14122309"/>
                  <a:gd name="adj2" fmla="val 2062242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766409" y="2252662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u</a:t>
                </a:r>
                <a:r>
                  <a:rPr lang="en-US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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29054" y="2352570"/>
                <a:ext cx="5389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(1-</a:t>
                </a:r>
                <a:r>
                  <a:rPr lang="en-US" sz="11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u</a:t>
                </a:r>
                <a:r>
                  <a:rPr lang="en-US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)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384837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Linear Interpolation (</a:t>
            </a:r>
            <a:r>
              <a:rPr lang="en-US" dirty="0" err="1"/>
              <a:t>Slerp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Therefore the final expression becomes: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𝑆𝑙𝑒𝑟𝑝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𝐩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/>
                            </a:rPr>
                            <m:t>𝐪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b="1" i="0" smtClean="0">
                              <a:latin typeface="Cambria Math"/>
                            </a:rPr>
                            <m:t>𝐩</m:t>
                          </m:r>
                          <m:r>
                            <a:rPr lang="en-US" b="0" i="0" smtClean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/>
                              <a:ea typeface="Cambria Math"/>
                            </a:rPr>
                            <m:t>𝐪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  <m:r>
                            <a:rPr lang="en-US" i="1">
                              <a:latin typeface="Cambria Math"/>
                            </a:rPr>
                            <m:t>⁡(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:r>
                  <a:rPr lang="en-US" dirty="0" smtClean="0"/>
                  <a:t>This will correctly interpolate between quaternions</a:t>
                </a:r>
              </a:p>
              <a:p>
                <a:pPr marL="0" indent="0">
                  <a:buNone/>
                </a:pPr>
                <a:r>
                  <a:rPr lang="en-US" dirty="0" smtClean="0"/>
                  <a:t>But..</a:t>
                </a:r>
              </a:p>
              <a:p>
                <a:pPr lvl="1"/>
                <a:r>
                  <a:rPr lang="en-US" dirty="0" smtClean="0"/>
                  <a:t>As with all quaternion operations: we want to always renormalize to avoid accumulated numerical floating point errors</a:t>
                </a:r>
              </a:p>
              <a:p>
                <a:pPr lvl="1"/>
                <a:r>
                  <a:rPr lang="en-US" dirty="0" err="1" smtClean="0"/>
                  <a:t>Slerp</a:t>
                </a:r>
                <a:r>
                  <a:rPr lang="en-US" dirty="0" smtClean="0"/>
                  <a:t> isn’t cheap! </a:t>
                </a:r>
              </a:p>
              <a:p>
                <a:pPr lvl="2"/>
                <a:r>
                  <a:rPr lang="en-US" dirty="0" smtClean="0"/>
                  <a:t>1 inverse cosine operation to compute </a:t>
                </a:r>
                <a:r>
                  <a:rPr lang="en-US" i="1" dirty="0" smtClean="0">
                    <a:sym typeface="Symbol"/>
                  </a:rPr>
                  <a:t>  </a:t>
                </a:r>
                <a:r>
                  <a:rPr lang="en-US" dirty="0" smtClean="0">
                    <a:sym typeface="Symbol"/>
                  </a:rPr>
                  <a:t>from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𝐩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1" i="0" smtClean="0">
                        <a:latin typeface="Cambria Math"/>
                        <a:ea typeface="Cambria Math"/>
                      </a:rPr>
                      <m:t>𝐪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>
                    <a:sym typeface="Symbol"/>
                  </a:rPr>
                  <a:t> (can be precomputed though)</a:t>
                </a:r>
              </a:p>
              <a:p>
                <a:pPr lvl="2"/>
                <a:r>
                  <a:rPr lang="en-US" dirty="0" smtClean="0">
                    <a:sym typeface="Symbol"/>
                  </a:rPr>
                  <a:t>3 sines and one floating point division for each computed value</a:t>
                </a:r>
              </a:p>
              <a:p>
                <a:pPr lvl="1"/>
                <a:r>
                  <a:rPr lang="en-US" dirty="0" smtClean="0">
                    <a:sym typeface="Symbol"/>
                  </a:rPr>
                  <a:t>If </a:t>
                </a:r>
                <a:r>
                  <a:rPr lang="en-US" i="1" dirty="0">
                    <a:sym typeface="Symbol"/>
                  </a:rPr>
                  <a:t> </a:t>
                </a:r>
                <a:r>
                  <a:rPr lang="en-US" i="1" dirty="0" smtClean="0">
                    <a:sym typeface="Symbol"/>
                  </a:rPr>
                  <a:t> </a:t>
                </a:r>
                <a:r>
                  <a:rPr lang="en-US" dirty="0" smtClean="0">
                    <a:sym typeface="Symbol"/>
                  </a:rPr>
                  <a:t>is close to zero, all terms approach zero as well and floating points errors really start to cause problems.</a:t>
                </a:r>
              </a:p>
              <a:p>
                <a:pPr lvl="2"/>
                <a:r>
                  <a:rPr lang="en-US" dirty="0" smtClean="0">
                    <a:sym typeface="Symbol"/>
                  </a:rPr>
                  <a:t>Ironically, as </a:t>
                </a:r>
                <a:r>
                  <a:rPr lang="en-US" i="1" dirty="0" smtClean="0">
                    <a:sym typeface="Symbol"/>
                  </a:rPr>
                  <a:t></a:t>
                </a:r>
                <a:r>
                  <a:rPr lang="en-US" dirty="0" smtClean="0">
                    <a:sym typeface="Symbol"/>
                  </a:rPr>
                  <a:t> gets close to zero, we may want to switch to linear interpolation (lerp) instead since it is less susceptible, much cheaper.</a:t>
                </a:r>
              </a:p>
              <a:p>
                <a:pPr lvl="2"/>
                <a:r>
                  <a:rPr lang="en-US" dirty="0" smtClean="0">
                    <a:sym typeface="Symbol"/>
                  </a:rPr>
                  <a:t>Also, on small angles, lerp results are very close to </a:t>
                </a:r>
                <a:r>
                  <a:rPr lang="en-US" dirty="0" err="1" smtClean="0">
                    <a:sym typeface="Symbol"/>
                  </a:rPr>
                  <a:t>slerp</a:t>
                </a:r>
                <a:r>
                  <a:rPr lang="en-US" dirty="0" smtClean="0">
                    <a:sym typeface="Symbol"/>
                  </a:rPr>
                  <a:t> anyway.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410200" y="3657600"/>
            <a:ext cx="3886200" cy="4572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Side note:  </a:t>
            </a:r>
            <a:r>
              <a:rPr lang="en-US" sz="1200" dirty="0" smtClean="0">
                <a:solidFill>
                  <a:schemeClr val="tx1"/>
                </a:solidFill>
              </a:rPr>
              <a:t>Section 6.3.4 discusses various performance optimizations for using </a:t>
            </a:r>
            <a:r>
              <a:rPr lang="en-US" sz="1200" dirty="0" err="1" smtClean="0">
                <a:solidFill>
                  <a:schemeClr val="tx1"/>
                </a:solidFill>
              </a:rPr>
              <a:t>slerp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4056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Simulator: N/A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No fancy simulator tabs for </a:t>
                </a:r>
                <a:r>
                  <a:rPr lang="en-US" dirty="0" err="1" smtClean="0"/>
                  <a:t>Slerp</a:t>
                </a:r>
                <a:r>
                  <a:rPr lang="en-US" dirty="0" smtClean="0"/>
                  <a:t>: </a:t>
                </a:r>
              </a:p>
              <a:p>
                <a:pPr marL="293688" lvl="1" indent="0">
                  <a:buNone/>
                </a:pPr>
                <a:r>
                  <a:rPr lang="en-US" i="1" dirty="0" smtClean="0"/>
                  <a:t>I would need to show that the rotations represented by </a:t>
                </a:r>
                <a:r>
                  <a:rPr lang="en-US" b="1" dirty="0" smtClean="0"/>
                  <a:t>p</a:t>
                </a:r>
                <a:r>
                  <a:rPr lang="en-US" i="1" dirty="0" smtClean="0"/>
                  <a:t>, </a:t>
                </a:r>
                <a:r>
                  <a:rPr lang="en-US" b="1" dirty="0" smtClean="0"/>
                  <a:t>q</a:t>
                </a:r>
                <a:r>
                  <a:rPr lang="en-US" i="1" dirty="0"/>
                  <a:t> </a:t>
                </a:r>
                <a:r>
                  <a:rPr lang="en-US" i="1" dirty="0" smtClean="0"/>
                  <a:t>and </a:t>
                </a:r>
                <a:r>
                  <a:rPr lang="en-US" b="1" dirty="0" smtClean="0"/>
                  <a:t>r</a:t>
                </a:r>
                <a:r>
                  <a:rPr lang="en-US" i="1" dirty="0" smtClean="0"/>
                  <a:t> applied to a 3D model should show a correctly smooth interpolation. That’s beyond my skills in Excel…</a:t>
                </a:r>
              </a:p>
              <a:p>
                <a:pPr marL="293688" lvl="1" indent="0">
                  <a:buNone/>
                </a:pPr>
                <a:endParaRPr lang="en-US" i="1" dirty="0"/>
              </a:p>
              <a:p>
                <a:pPr marL="293688" lvl="1" indent="0">
                  <a:buNone/>
                </a:pPr>
                <a:r>
                  <a:rPr lang="en-US" dirty="0" smtClean="0"/>
                  <a:t>You do have a standard dynamic example to practice however:</a:t>
                </a:r>
                <a:endParaRPr lang="en-US" dirty="0"/>
              </a:p>
              <a:p>
                <a:pPr lvl="1"/>
                <a:r>
                  <a:rPr lang="en-US" dirty="0" smtClean="0"/>
                  <a:t>Given a pair of rotations </a:t>
                </a:r>
                <a:r>
                  <a:rPr lang="en-US" b="1" dirty="0" smtClean="0"/>
                  <a:t>p</a:t>
                </a:r>
                <a:r>
                  <a:rPr lang="en-US" dirty="0" smtClean="0"/>
                  <a:t> and </a:t>
                </a:r>
                <a:r>
                  <a:rPr lang="en-US" b="1" dirty="0" smtClean="0"/>
                  <a:t>q</a:t>
                </a:r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in [0..1], </a:t>
                </a: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𝑆𝑙𝑒𝑟𝑝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𝐩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𝐪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is for a single pair for rotation. In general, you would have a list of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their associated quaternion.</a:t>
                </a:r>
              </a:p>
              <a:p>
                <a:pPr lvl="2"/>
                <a:r>
                  <a:rPr lang="en-US" dirty="0" smtClean="0"/>
                  <a:t>Compute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as before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𝑆𝑙𝑒𝑟𝑝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90217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6743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One problem with interpolation: correctly reproducing the </a:t>
            </a:r>
            <a:r>
              <a:rPr lang="en-US" i="1" u="sng" dirty="0" smtClean="0"/>
              <a:t>original</a:t>
            </a:r>
            <a:r>
              <a:rPr lang="en-US" dirty="0" smtClean="0"/>
              <a:t> curve.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 smtClean="0"/>
              <a:t>Typical example:</a:t>
            </a:r>
          </a:p>
          <a:p>
            <a:pPr marL="512763" lvl="1" indent="-219075">
              <a:buFont typeface="+mj-lt"/>
              <a:buAutoNum type="arabicPeriod"/>
            </a:pPr>
            <a:r>
              <a:rPr lang="en-US" dirty="0" smtClean="0"/>
              <a:t>Artist create some animation:</a:t>
            </a:r>
          </a:p>
          <a:p>
            <a:pPr marL="577850" lvl="2" indent="0">
              <a:buNone/>
            </a:pPr>
            <a:r>
              <a:rPr lang="en-US" i="1" dirty="0" smtClean="0"/>
              <a:t>Done using Maya, 3ds </a:t>
            </a:r>
            <a:r>
              <a:rPr lang="en-US" i="1" dirty="0" err="1" smtClean="0"/>
              <a:t>Max,etc</a:t>
            </a:r>
            <a:endParaRPr lang="en-US" i="1" dirty="0" smtClean="0"/>
          </a:p>
          <a:p>
            <a:pPr marL="512763" lvl="1" indent="-219075">
              <a:buFont typeface="+mj-lt"/>
              <a:buAutoNum type="arabicPeriod"/>
            </a:pPr>
            <a:endParaRPr lang="en-US" dirty="0"/>
          </a:p>
          <a:p>
            <a:pPr marL="512763" lvl="1" indent="-219075">
              <a:buFont typeface="+mj-lt"/>
              <a:buAutoNum type="arabicPeriod"/>
            </a:pPr>
            <a:endParaRPr lang="en-US" dirty="0" smtClean="0"/>
          </a:p>
          <a:p>
            <a:pPr marL="512763" lvl="1" indent="-219075">
              <a:buFont typeface="+mj-lt"/>
              <a:buAutoNum type="arabicPeriod"/>
            </a:pPr>
            <a:r>
              <a:rPr lang="en-US" dirty="0" smtClean="0"/>
              <a:t>Data points are exported (with </a:t>
            </a:r>
            <a:r>
              <a:rPr lang="en-US" i="1" dirty="0" smtClean="0"/>
              <a:t>some</a:t>
            </a:r>
            <a:r>
              <a:rPr lang="en-US" dirty="0" smtClean="0"/>
              <a:t> information about technique):</a:t>
            </a:r>
          </a:p>
          <a:p>
            <a:pPr marL="512763" lvl="1" indent="-219075">
              <a:buFont typeface="+mj-lt"/>
              <a:buAutoNum type="arabicPeriod"/>
            </a:pPr>
            <a:r>
              <a:rPr lang="en-US" dirty="0" smtClean="0"/>
              <a:t>Data is loaded in computer (we hope we can reproduce the technique):</a:t>
            </a:r>
          </a:p>
          <a:p>
            <a:pPr marL="512763" lvl="1" indent="-219075">
              <a:buFont typeface="+mj-lt"/>
              <a:buAutoNum type="arabicPeriod"/>
            </a:pPr>
            <a:endParaRPr lang="en-US" dirty="0" smtClean="0"/>
          </a:p>
          <a:p>
            <a:pPr marL="512763" lvl="1" indent="-219075">
              <a:buFont typeface="+mj-lt"/>
              <a:buAutoNum type="arabicPeriod"/>
            </a:pPr>
            <a:r>
              <a:rPr lang="en-US" dirty="0" smtClean="0"/>
              <a:t>Computer uses data to reproduce animation (does it match?)</a:t>
            </a:r>
            <a:endParaRPr lang="en-US" dirty="0"/>
          </a:p>
        </p:txBody>
      </p:sp>
      <p:pic>
        <p:nvPicPr>
          <p:cNvPr id="6" name="Picture 6" descr="http://docs.toonboom.com/help/harmony-12/essentials/Content/Resources/Images/EDU/HAR/Student/Steps/ControlPoint_Curv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05" y="3160649"/>
            <a:ext cx="1014795" cy="11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28799"/>
            <a:ext cx="2678246" cy="10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654045" y="4876800"/>
            <a:ext cx="3413755" cy="1706878"/>
            <a:chOff x="5274091" y="4876800"/>
            <a:chExt cx="3413755" cy="1706878"/>
          </a:xfrm>
        </p:grpSpPr>
        <p:pic>
          <p:nvPicPr>
            <p:cNvPr id="3078" name="Picture 6" descr="Image result for comparing good vs bad interpolation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4091" y="4876800"/>
              <a:ext cx="3413755" cy="170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567664" y="6107668"/>
              <a:ext cx="2826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Rendered   vs   Expected</a:t>
              </a:r>
              <a:endParaRPr lang="en-US" b="1" dirty="0"/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33523" y="5193268"/>
            <a:ext cx="5577845" cy="978932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general, we need to determine which interpolation method was used by whatever software used to create the asset…</a:t>
            </a:r>
          </a:p>
          <a:p>
            <a:pPr algn="ctr"/>
            <a:endParaRPr 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at least find one that the designer/artist deems ‘close enough’</a:t>
            </a:r>
          </a:p>
        </p:txBody>
      </p:sp>
    </p:spTree>
    <p:extLst>
      <p:ext uri="{BB962C8B-B14F-4D97-AF65-F5344CB8AC3E}">
        <p14:creationId xmlns:p14="http://schemas.microsoft.com/office/powerpoint/2010/main" val="158262732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II:</a:t>
            </a:r>
          </a:p>
          <a:p>
            <a:r>
              <a:rPr lang="en-US" dirty="0" smtClean="0"/>
              <a:t>Matrix Representation and </a:t>
            </a:r>
          </a:p>
          <a:p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2942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i="1" dirty="0" smtClean="0"/>
              <a:t>parametric curve</a:t>
            </a:r>
            <a:r>
              <a:rPr lang="en-US" dirty="0" smtClean="0"/>
              <a:t> expresses the points of a curve as a function of a variable (the </a:t>
            </a:r>
            <a:r>
              <a:rPr lang="en-US" i="1" dirty="0" smtClean="0"/>
              <a:t>parameter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sz="800" i="1" dirty="0" smtClean="0"/>
          </a:p>
          <a:p>
            <a:pPr marL="0" indent="0">
              <a:buNone/>
            </a:pPr>
            <a:endParaRPr lang="en-US" sz="800" i="1" dirty="0" smtClean="0"/>
          </a:p>
          <a:p>
            <a:pPr marL="293688" lvl="1" indent="0">
              <a:buNone/>
            </a:pPr>
            <a:r>
              <a:rPr lang="en-US" b="1" dirty="0" smtClean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http://www-history.mcs.st-and.ac.uk/Curvepics/Parabola/Parabola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32" y="2648332"/>
            <a:ext cx="1219200" cy="148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81200" y="2267332"/>
                <a:ext cx="1248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267332"/>
                <a:ext cx="1248932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0727" y="2267323"/>
                <a:ext cx="2174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27" y="2267323"/>
                <a:ext cx="217444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https://www.mathsisfun.com/geometry/images/circle-uni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747" y="2636452"/>
            <a:ext cx="1676400" cy="149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f/fa/HypotrochoidOutThreeFifths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532" y="4324732"/>
            <a:ext cx="1542668" cy="154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91" y="4415029"/>
            <a:ext cx="34480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52741" y="2267120"/>
                <a:ext cx="1684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1" i="0" smtClean="0">
                          <a:latin typeface="Cambria Math"/>
                        </a:rPr>
                        <m:t>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741" y="2267120"/>
                <a:ext cx="1684244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3" name="Picture 11" descr="https://www.ltcconline.net/greenl/courses/107/Vectors/linpln20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27" y="2636453"/>
            <a:ext cx="1469473" cy="149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5027946" y="1600200"/>
            <a:ext cx="4213589" cy="4572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Side note: 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general, parametric curves could have multiple parameters, but one will suffice for our purposes here</a:t>
            </a:r>
          </a:p>
        </p:txBody>
      </p:sp>
    </p:spTree>
    <p:extLst>
      <p:ext uri="{BB962C8B-B14F-4D97-AF65-F5344CB8AC3E}">
        <p14:creationId xmlns:p14="http://schemas.microsoft.com/office/powerpoint/2010/main" val="107033259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8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Points and Parametric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Since we’ll be using a parametric curve to ‘fit’ our known data points, we need to know how those data points correspond to the parameter.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 smtClean="0"/>
                  <a:t>Typically:</a:t>
                </a:r>
              </a:p>
              <a:p>
                <a:pPr marL="457200" lvl="1" indent="-163513"/>
                <a:r>
                  <a:rPr lang="en-US" dirty="0" smtClean="0"/>
                  <a:t>‘time’ is used a generic label for the parameter</a:t>
                </a:r>
              </a:p>
              <a:p>
                <a:pPr marL="457200" lvl="1" indent="-163513"/>
                <a:r>
                  <a:rPr lang="en-US" dirty="0" smtClean="0"/>
                  <a:t> Data is given as pairs: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 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1" dirty="0" smtClean="0"/>
              </a:p>
              <a:p>
                <a:pPr marL="293688" lvl="1" indent="0">
                  <a:buNone/>
                </a:pPr>
                <a:r>
                  <a:rPr lang="en-US" b="1" dirty="0" smtClean="0"/>
                  <a:t>Example 1: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8200" y="3505200"/>
            <a:ext cx="2549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(0, 0, 0)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30,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(-9, 0, 13)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71,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(11,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11)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(16,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http://docs.toonboom.com/help/harmony-12/essentials/Content/Resources/Images/EDU/HAR/Student/Steps/ControlPoint_Cur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786" y="1981200"/>
            <a:ext cx="1636047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276600"/>
            <a:ext cx="4230687" cy="35226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754936" y="2095500"/>
            <a:ext cx="1003701" cy="1275308"/>
            <a:chOff x="7754936" y="2095500"/>
            <a:chExt cx="1003701" cy="1275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066350" y="2095500"/>
                  <a:ext cx="3850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350" y="2095500"/>
                  <a:ext cx="385042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8377764" y="2287488"/>
                  <a:ext cx="38087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7764" y="2287488"/>
                  <a:ext cx="38087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7754936" y="2595265"/>
                  <a:ext cx="38504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936" y="2595265"/>
                  <a:ext cx="38504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8011246" y="3063031"/>
                  <a:ext cx="38504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246" y="3063031"/>
                  <a:ext cx="38504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295795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Points and Parametric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2A927-C669-46EB-947E-64BB8CE6050D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Since we’ll be using a parametric curve to ‘fit’ our known data points, we need to know how those data points correspond to the parameter.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 smtClean="0"/>
                  <a:t>Typically:</a:t>
                </a:r>
              </a:p>
              <a:p>
                <a:pPr marL="457200" lvl="1" indent="-163513"/>
                <a:r>
                  <a:rPr lang="en-US" dirty="0" smtClean="0"/>
                  <a:t>‘time’ is used a generic label for the parameter</a:t>
                </a:r>
              </a:p>
              <a:p>
                <a:pPr marL="457200" lvl="1" indent="-163513"/>
                <a:r>
                  <a:rPr lang="en-US" dirty="0" smtClean="0"/>
                  <a:t> Data is given as pairs: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 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1" dirty="0" smtClean="0"/>
              </a:p>
              <a:p>
                <a:pPr marL="293688" lvl="1" indent="0">
                  <a:buNone/>
                </a:pPr>
                <a:r>
                  <a:rPr lang="en-US" b="1" dirty="0" smtClean="0"/>
                  <a:t>Example 2: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8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685800" y="4495800"/>
            <a:ext cx="2227262" cy="1143000"/>
          </a:xfrm>
          <a:prstGeom prst="roundRect">
            <a:avLst/>
          </a:prstGeom>
          <a:solidFill>
            <a:srgbClr val="FFFF66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general, the list can often contain many 100s of data point!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3505200"/>
            <a:ext cx="2251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(5,2)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2.5,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(-5,11)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264" y="3200400"/>
            <a:ext cx="5552536" cy="362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6986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Custom 1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70C0"/>
      </a:hlink>
      <a:folHlink>
        <a:srgbClr val="638BAD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solidFill>
          <a:srgbClr val="FFFF00"/>
        </a:solidFill>
        <a:ln w="25400">
          <a:solidFill>
            <a:srgbClr val="FF0000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44920</TotalTime>
  <Words>2117</Words>
  <Application>Microsoft Office PowerPoint</Application>
  <PresentationFormat>On-screen Show (4:3)</PresentationFormat>
  <Paragraphs>681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Arial Black</vt:lpstr>
      <vt:lpstr>Calibri</vt:lpstr>
      <vt:lpstr>Cambria Math</vt:lpstr>
      <vt:lpstr>Gill Sans MT</vt:lpstr>
      <vt:lpstr>Symbol</vt:lpstr>
      <vt:lpstr>Times New Roman</vt:lpstr>
      <vt:lpstr>Wingdings</vt:lpstr>
      <vt:lpstr>Wingdings 3</vt:lpstr>
      <vt:lpstr>Origin</vt:lpstr>
      <vt:lpstr>GAM 325/425:  Applied 3D Geometry</vt:lpstr>
      <vt:lpstr>PowerPoint Presentation</vt:lpstr>
      <vt:lpstr>Animation and Paths</vt:lpstr>
      <vt:lpstr>Interpolation</vt:lpstr>
      <vt:lpstr>Interpolation</vt:lpstr>
      <vt:lpstr>PowerPoint Presentation</vt:lpstr>
      <vt:lpstr>Parametric Curve</vt:lpstr>
      <vt:lpstr>Data Points and Parametric Curve</vt:lpstr>
      <vt:lpstr>Data Points and Parametric Curve</vt:lpstr>
      <vt:lpstr>Parametric Curve and Interpolation</vt:lpstr>
      <vt:lpstr>Linear Spline Interpolation</vt:lpstr>
      <vt:lpstr>Interpolation And  Matrix Representation</vt:lpstr>
      <vt:lpstr>Interpolation Simulator</vt:lpstr>
      <vt:lpstr>Simulator: Linear Interpolation</vt:lpstr>
      <vt:lpstr>Linear Spline Interpolation</vt:lpstr>
      <vt:lpstr>PowerPoint Presentation</vt:lpstr>
      <vt:lpstr>Hermite Curve</vt:lpstr>
      <vt:lpstr>Hermite Curve</vt:lpstr>
      <vt:lpstr>Hermite Splines</vt:lpstr>
      <vt:lpstr>Hermite Splines: Getting the Tangents</vt:lpstr>
      <vt:lpstr>PowerPoint Presentation</vt:lpstr>
      <vt:lpstr>Catmull-Rom Splines</vt:lpstr>
      <vt:lpstr>Catmull-Rom Splines</vt:lpstr>
      <vt:lpstr>Simulator: Catmull-Rom Interpolation</vt:lpstr>
      <vt:lpstr>PowerPoint Presentation</vt:lpstr>
      <vt:lpstr>Bézier Splines</vt:lpstr>
      <vt:lpstr>Bézier Splines: Formula</vt:lpstr>
      <vt:lpstr>Bézier Splines: Formula</vt:lpstr>
      <vt:lpstr>Bézier vs Hermite Splines</vt:lpstr>
      <vt:lpstr>Bézier vs Hermite Splines</vt:lpstr>
      <vt:lpstr>Relabeling the Bézier Points</vt:lpstr>
      <vt:lpstr>Simulator: Cubic Bézier Interpolation</vt:lpstr>
      <vt:lpstr>Simulator: Quadratic Bézier Interpolation</vt:lpstr>
      <vt:lpstr>PowerPoint Presentation</vt:lpstr>
      <vt:lpstr>Controlling Speed Along a Curve</vt:lpstr>
      <vt:lpstr>Race Position/Ranking with Splines</vt:lpstr>
      <vt:lpstr>Race Ranking</vt:lpstr>
      <vt:lpstr>General Performance Discussion</vt:lpstr>
      <vt:lpstr>PowerPoint Presentation</vt:lpstr>
      <vt:lpstr>Interpolating Orientation</vt:lpstr>
      <vt:lpstr> Problems with Linear Interpolation: Matrix Representation</vt:lpstr>
      <vt:lpstr>Problems with Linear Interpolation: Quaternions</vt:lpstr>
      <vt:lpstr>Problems with Hermite Splines</vt:lpstr>
      <vt:lpstr>Spherical Linear Interpolation (Slerp)</vt:lpstr>
      <vt:lpstr>Spherical Linear Interpolation (Slerp)</vt:lpstr>
      <vt:lpstr>Spherical Linear Interpolation (Slerp)</vt:lpstr>
      <vt:lpstr>Simulator: N/A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</dc:creator>
  <cp:lastModifiedBy>Andre</cp:lastModifiedBy>
  <cp:revision>2387</cp:revision>
  <dcterms:created xsi:type="dcterms:W3CDTF">2013-03-17T23:02:21Z</dcterms:created>
  <dcterms:modified xsi:type="dcterms:W3CDTF">2020-11-12T00:13:56Z</dcterms:modified>
</cp:coreProperties>
</file>